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7" r:id="rId1"/>
  </p:sldMasterIdLst>
  <p:notesMasterIdLst>
    <p:notesMasterId r:id="rId30"/>
  </p:notesMasterIdLst>
  <p:sldIdLst>
    <p:sldId id="256" r:id="rId2"/>
    <p:sldId id="257" r:id="rId3"/>
    <p:sldId id="258" r:id="rId4"/>
    <p:sldId id="259" r:id="rId5"/>
    <p:sldId id="260" r:id="rId6"/>
    <p:sldId id="262" r:id="rId7"/>
    <p:sldId id="275" r:id="rId8"/>
    <p:sldId id="274" r:id="rId9"/>
    <p:sldId id="273" r:id="rId10"/>
    <p:sldId id="261" r:id="rId11"/>
    <p:sldId id="264" r:id="rId12"/>
    <p:sldId id="265" r:id="rId13"/>
    <p:sldId id="263" r:id="rId14"/>
    <p:sldId id="276" r:id="rId15"/>
    <p:sldId id="280" r:id="rId16"/>
    <p:sldId id="285" r:id="rId17"/>
    <p:sldId id="266" r:id="rId18"/>
    <p:sldId id="278" r:id="rId19"/>
    <p:sldId id="277" r:id="rId20"/>
    <p:sldId id="279" r:id="rId21"/>
    <p:sldId id="281" r:id="rId22"/>
    <p:sldId id="282" r:id="rId23"/>
    <p:sldId id="283" r:id="rId24"/>
    <p:sldId id="284" r:id="rId25"/>
    <p:sldId id="268" r:id="rId26"/>
    <p:sldId id="272" r:id="rId27"/>
    <p:sldId id="269" r:id="rId28"/>
    <p:sldId id="27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p:restoredTop sz="66340"/>
  </p:normalViewPr>
  <p:slideViewPr>
    <p:cSldViewPr snapToGrid="0" snapToObjects="1">
      <p:cViewPr varScale="1">
        <p:scale>
          <a:sx n="105" d="100"/>
          <a:sy n="105" d="100"/>
        </p:scale>
        <p:origin x="2856" y="184"/>
      </p:cViewPr>
      <p:guideLst/>
    </p:cSldViewPr>
  </p:slideViewPr>
  <p:notesTextViewPr>
    <p:cViewPr>
      <p:scale>
        <a:sx n="1" d="1"/>
        <a:sy n="1" d="1"/>
      </p:scale>
      <p:origin x="0" y="0"/>
    </p:cViewPr>
  </p:notesTextViewPr>
  <p:notesViewPr>
    <p:cSldViewPr snapToGrid="0" snapToObjects="1">
      <p:cViewPr varScale="1">
        <p:scale>
          <a:sx n="95" d="100"/>
          <a:sy n="95" d="100"/>
        </p:scale>
        <p:origin x="436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E1ACCA-886E-4141-AED9-3626DFBFD510}" type="datetimeFigureOut">
              <a:rPr lang="en-US" smtClean="0"/>
              <a:t>3/29/22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DFD25-F4DB-C84F-93CD-BFB499AF9646}" type="slidenum">
              <a:rPr lang="en-US" smtClean="0"/>
              <a:t>‹#›</a:t>
            </a:fld>
            <a:endParaRPr lang="en-US"/>
          </a:p>
        </p:txBody>
      </p:sp>
    </p:spTree>
    <p:extLst>
      <p:ext uri="{BB962C8B-B14F-4D97-AF65-F5344CB8AC3E}">
        <p14:creationId xmlns:p14="http://schemas.microsoft.com/office/powerpoint/2010/main" val="337092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iplocation.net/mac-addres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docker.com/compose/cli-command/"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man7.org/linux/man-pages/man7/uts_namespaces.7.html" TargetMode="External"/><Relationship Id="rId3" Type="http://schemas.openxmlformats.org/officeDocument/2006/relationships/hyperlink" Target="https://man7.org/linux/man-pages/man7/pid_namespaces.7.html" TargetMode="External"/><Relationship Id="rId7" Type="http://schemas.openxmlformats.org/officeDocument/2006/relationships/hyperlink" Target="https://man7.org/linux/man-pages/man7/mq_overview.7.html"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man7.org/linux/man-pages/man7/ipc_namespaces.7.html" TargetMode="External"/><Relationship Id="rId5" Type="http://schemas.openxmlformats.org/officeDocument/2006/relationships/hyperlink" Target="https://man7.org/linux/man-pages/man7/mount_namespaces.7.html" TargetMode="External"/><Relationship Id="rId4" Type="http://schemas.openxmlformats.org/officeDocument/2006/relationships/hyperlink" Target="https://man7.org/linux/man-pages/man7/network_namespaces.7.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1</a:t>
            </a:fld>
            <a:endParaRPr lang="en-US"/>
          </a:p>
        </p:txBody>
      </p:sp>
    </p:spTree>
    <p:extLst>
      <p:ext uri="{BB962C8B-B14F-4D97-AF65-F5344CB8AC3E}">
        <p14:creationId xmlns:p14="http://schemas.microsoft.com/office/powerpoint/2010/main" val="1860004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Portable &amp; Consistent</a:t>
            </a:r>
            <a:r>
              <a:rPr lang="en-US" dirty="0"/>
              <a:t>: Since the container includes all of the dependencies and configurations, you can write once and move between environments (local, cloud, on-prem)</a:t>
            </a:r>
            <a:br>
              <a:rPr lang="en-US" dirty="0"/>
            </a:br>
            <a:r>
              <a:rPr lang="en-US" b="1" dirty="0"/>
              <a:t>Lightweight</a:t>
            </a:r>
            <a:r>
              <a:rPr lang="en-US" dirty="0"/>
              <a:t>: isolated from the OS layer, efficient and light on resources compared to virtual machines.</a:t>
            </a:r>
          </a:p>
          <a:p>
            <a:r>
              <a:rPr lang="en-US" b="1" dirty="0"/>
              <a:t>Scalable</a:t>
            </a:r>
            <a:r>
              <a:rPr lang="en-US" dirty="0"/>
              <a:t>: small size, containers rapidly spin up, scale on the fly, spin down when not in use and quickly restart when necessary</a:t>
            </a:r>
          </a:p>
          <a:p>
            <a:r>
              <a:rPr lang="en-US" b="1" dirty="0"/>
              <a:t>Accelerate Development: </a:t>
            </a:r>
            <a:r>
              <a:rPr lang="en-US" dirty="0"/>
              <a:t>Containers provide a stable, predictable environment, where CPU/memory is optimized and code is abstracted from infrastructure for portability. Using containers, developers can break applications into microservices, which can speed up development and, when deployed, be scaled individually</a:t>
            </a:r>
          </a:p>
        </p:txBody>
      </p:sp>
      <p:sp>
        <p:nvSpPr>
          <p:cNvPr id="4" name="Slide Number Placeholder 3"/>
          <p:cNvSpPr>
            <a:spLocks noGrp="1"/>
          </p:cNvSpPr>
          <p:nvPr>
            <p:ph type="sldNum" sz="quarter" idx="5"/>
          </p:nvPr>
        </p:nvSpPr>
        <p:spPr/>
        <p:txBody>
          <a:bodyPr/>
          <a:lstStyle/>
          <a:p>
            <a:fld id="{ADCDFD25-F4DB-C84F-93CD-BFB499AF9646}" type="slidenum">
              <a:rPr lang="en-US" smtClean="0"/>
              <a:t>10</a:t>
            </a:fld>
            <a:endParaRPr lang="en-US"/>
          </a:p>
        </p:txBody>
      </p:sp>
    </p:spTree>
    <p:extLst>
      <p:ext uri="{BB962C8B-B14F-4D97-AF65-F5344CB8AC3E}">
        <p14:creationId xmlns:p14="http://schemas.microsoft.com/office/powerpoint/2010/main" val="1877529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Applications that are hard to develop quickly because of interdependencies and requiring integration of multiple technologies like web server, content manager, content and code, storage, middleware </a:t>
            </a:r>
            <a:r>
              <a:rPr lang="en-US" dirty="0" err="1"/>
              <a:t>etc</a:t>
            </a:r>
            <a:r>
              <a:rPr lang="en-US" dirty="0"/>
              <a:t> </a:t>
            </a:r>
            <a:r>
              <a:rPr lang="en-US" dirty="0" err="1"/>
              <a:t>a.k.a</a:t>
            </a:r>
            <a:r>
              <a:rPr lang="en-US" dirty="0"/>
              <a:t> microservices based architecture. Containers create the opportunity to decouple the deployment of components, thereby allowing changes and upgrades to each component to happen independently. This allows each development pipeline to proceed without interference </a:t>
            </a:r>
          </a:p>
          <a:p>
            <a:r>
              <a:rPr lang="en-US" dirty="0"/>
              <a:t>- Ability to reuse and centralize configurations is a good fit for applications that share a common configuration pattern. A common pattern or configuration can be established as a base image, and then extended by the development teams. </a:t>
            </a:r>
          </a:p>
          <a:p>
            <a:r>
              <a:rPr lang="en-US" dirty="0"/>
              <a:t>- If new applications are built from scratch</a:t>
            </a:r>
          </a:p>
          <a:p>
            <a:r>
              <a:rPr lang="en-US" dirty="0"/>
              <a:t>- Looking for potable, build-once-deploy-anywhere solution</a:t>
            </a:r>
          </a:p>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11</a:t>
            </a:fld>
            <a:endParaRPr lang="en-US"/>
          </a:p>
        </p:txBody>
      </p:sp>
    </p:spTree>
    <p:extLst>
      <p:ext uri="{BB962C8B-B14F-4D97-AF65-F5344CB8AC3E}">
        <p14:creationId xmlns:p14="http://schemas.microsoft.com/office/powerpoint/2010/main" val="2416549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Existing monolithic applications - might require development time and money to break up how it works</a:t>
            </a:r>
          </a:p>
          <a:p>
            <a:r>
              <a:rPr lang="en-US" dirty="0"/>
              <a:t>- Similar to how some physical machines don’t translate to VMs, applications that demand lot of resources - not good candidates for containerization</a:t>
            </a:r>
          </a:p>
          <a:p>
            <a:r>
              <a:rPr lang="en-US" dirty="0"/>
              <a:t>- CPU RAM hungry application require effort to break up into containers - but might have little to no benefit. </a:t>
            </a:r>
          </a:p>
          <a:p>
            <a:r>
              <a:rPr lang="en-US" dirty="0"/>
              <a:t>- Applications requiring speed boost. Docker will use as much system resources as the host’s kernel scheduler will allow. An additional layer between an application and the operating system could also result in speed reduction. Docker containers are not fully isolated and do not contain a complete operating system like any virtual machine.</a:t>
            </a:r>
          </a:p>
          <a:p>
            <a:r>
              <a:rPr lang="en-US" dirty="0"/>
              <a:t>- Applications that require rich UI. Docker is mainly intended for isolated containers with console-based applications. GUI-based applications are not a priority, their support will rely on the specific case and application.</a:t>
            </a:r>
          </a:p>
          <a:p>
            <a:r>
              <a:rPr lang="en-US" dirty="0"/>
              <a:t>Examples: Gaming applications, training complex ML models, etc.</a:t>
            </a:r>
          </a:p>
          <a:p>
            <a:endParaRPr lang="en-US" dirty="0"/>
          </a:p>
          <a:p>
            <a:r>
              <a:rPr lang="en-US" dirty="0"/>
              <a:t>Some other cases where containers are not fit:</a:t>
            </a:r>
            <a:br>
              <a:rPr lang="en-US" dirty="0"/>
            </a:br>
            <a:r>
              <a:rPr lang="en-US" dirty="0"/>
              <a:t>Graphical applications don’t work well. By design docker is a solution for deploying server applications that don’t require a graphical interface. Although there are workarounds to use GUI app, it is not the best experience.</a:t>
            </a:r>
          </a:p>
          <a:p>
            <a:r>
              <a:rPr lang="en-US" dirty="0"/>
              <a:t>Applications that need to persist large amounts of data will have an overhead of persisting data elsewhere by transferring data over the network since data inside the container only persists until container shuts down. </a:t>
            </a:r>
          </a:p>
          <a:p>
            <a:r>
              <a:rPr lang="en-US" dirty="0"/>
              <a:t>Network intensive applications like those that need to stream large amount of data over the network like video streaming applications don’t perform well on containers because of performance overhead due to overlay networking in comparison to running it on bare-metal.</a:t>
            </a:r>
          </a:p>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12</a:t>
            </a:fld>
            <a:endParaRPr lang="en-US"/>
          </a:p>
        </p:txBody>
      </p:sp>
    </p:spTree>
    <p:extLst>
      <p:ext uri="{BB962C8B-B14F-4D97-AF65-F5344CB8AC3E}">
        <p14:creationId xmlns:p14="http://schemas.microsoft.com/office/powerpoint/2010/main" val="3064460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as an idea has existed long time but Docker made it easy to use the things in containers on the cli. Docker - Container Service or container Runtime. Its the industry standard for what defines a “container”. </a:t>
            </a:r>
            <a:br>
              <a:rPr lang="en-US" dirty="0"/>
            </a:br>
            <a:r>
              <a:rPr lang="en-US" b="1" dirty="0"/>
              <a:t>Docker has two parts - a client and a server.</a:t>
            </a:r>
            <a:r>
              <a:rPr lang="en-US" dirty="0"/>
              <a:t> Client is what users interact with via CLI. CLI uses Docker APIs to interact with the long running process </a:t>
            </a:r>
            <a:r>
              <a:rPr lang="en-US" dirty="0" err="1"/>
              <a:t>dockerd</a:t>
            </a:r>
            <a:r>
              <a:rPr lang="en-US" dirty="0"/>
              <a:t>. It talks to the daemon, running either on the same system or connect to a remote daemon, to do the heavy lifting of building, running and distributing Docker containers. </a:t>
            </a:r>
            <a:br>
              <a:rPr lang="en-US" dirty="0"/>
            </a:br>
            <a:br>
              <a:rPr lang="en-US" dirty="0"/>
            </a:br>
            <a:r>
              <a:rPr lang="en-US" b="1" dirty="0"/>
              <a:t>Docker registry </a:t>
            </a:r>
            <a:r>
              <a:rPr lang="en-US" dirty="0"/>
              <a:t>is a hub to store and share images. Docker Hub is a public registry that has thousands of images and by default Docker is configured to connect to it. There are other available registries like AWS ECR where images can be pushed to and pulled from. </a:t>
            </a:r>
            <a:br>
              <a:rPr lang="en-US" dirty="0"/>
            </a:br>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13</a:t>
            </a:fld>
            <a:endParaRPr lang="en-US"/>
          </a:p>
        </p:txBody>
      </p:sp>
    </p:spTree>
    <p:extLst>
      <p:ext uri="{BB962C8B-B14F-4D97-AF65-F5344CB8AC3E}">
        <p14:creationId xmlns:p14="http://schemas.microsoft.com/office/powerpoint/2010/main" val="35550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with instructions on how to create and run a Docker container</a:t>
            </a:r>
          </a:p>
          <a:p>
            <a:r>
              <a:rPr lang="en-US" dirty="0"/>
              <a:t>Typically created by starting off with a base image like ubuntu or alpine, and install your application along with required dependencies and configuration to run your application.</a:t>
            </a:r>
          </a:p>
          <a:p>
            <a:r>
              <a:rPr lang="en-US" dirty="0"/>
              <a:t>Container is a runnable instance of an image. </a:t>
            </a:r>
          </a:p>
          <a:p>
            <a:r>
              <a:rPr lang="en-US" b="1" dirty="0"/>
              <a:t>Dockerfile</a:t>
            </a:r>
            <a:r>
              <a:rPr lang="en-US" dirty="0"/>
              <a:t> - a script to build an image</a:t>
            </a:r>
          </a:p>
          <a:p>
            <a:pPr lvl="1"/>
            <a:r>
              <a:rPr lang="en-US" dirty="0"/>
              <a:t>Simply a text file - can be version controlled, shared easily</a:t>
            </a:r>
          </a:p>
          <a:p>
            <a:pPr lvl="1"/>
            <a:r>
              <a:rPr lang="en-US" dirty="0"/>
              <a:t>Each instruction created a separate layer in the image. </a:t>
            </a:r>
          </a:p>
          <a:p>
            <a:pPr lvl="1"/>
            <a:r>
              <a:rPr lang="en-US" dirty="0"/>
              <a:t>During build, only the layers which have changed in the Dockerfile is rebuilt. </a:t>
            </a:r>
          </a:p>
          <a:p>
            <a:r>
              <a:rPr lang="en-US" dirty="0"/>
              <a:t>Build an image using docker build command</a:t>
            </a:r>
          </a:p>
          <a:p>
            <a:r>
              <a:rPr lang="en-US" dirty="0"/>
              <a:t>Sharing images</a:t>
            </a:r>
          </a:p>
          <a:p>
            <a:pPr lvl="1"/>
            <a:r>
              <a:rPr lang="en-US" dirty="0"/>
              <a:t>Uses registry. Default to docker registry called Docker Hub </a:t>
            </a:r>
          </a:p>
          <a:p>
            <a:pPr lvl="1"/>
            <a:r>
              <a:rPr lang="en-US" dirty="0"/>
              <a:t>Many other registries. AWS ECR. </a:t>
            </a:r>
          </a:p>
          <a:p>
            <a:pPr lvl="1"/>
            <a:r>
              <a:rPr lang="en-US" dirty="0"/>
              <a:t>docker push command is used to push an image to a registry</a:t>
            </a:r>
          </a:p>
          <a:p>
            <a:pPr lvl="1"/>
            <a:r>
              <a:rPr lang="en-US" dirty="0"/>
              <a:t>Once pushed, others can pull the image from it and run it on a container.</a:t>
            </a:r>
          </a:p>
          <a:p>
            <a:r>
              <a:rPr lang="en-US" dirty="0"/>
              <a:t>Image layering: </a:t>
            </a:r>
          </a:p>
          <a:p>
            <a:pPr lvl="1"/>
            <a:r>
              <a:rPr lang="en-US" dirty="0"/>
              <a:t>Every command in Dockerfile will produce a new layer with each layer’s filesystem stored as a single tar file</a:t>
            </a:r>
          </a:p>
          <a:p>
            <a:pPr lvl="1"/>
            <a:r>
              <a:rPr lang="en-US" dirty="0"/>
              <a:t>Layers are generated/merged by union - Higher layer files replace the same files in lower layers. “whiteout” [.wh.file4] file for deletion of file4. Becomes not visible in merged fs but still shipped as part of previous layer. </a:t>
            </a:r>
          </a:p>
          <a:p>
            <a:pPr lvl="1"/>
            <a:r>
              <a:rPr lang="en-US" dirty="0"/>
              <a:t>Images are composed of layers of file system changes with each layer containing an additional or removal from previous layer. </a:t>
            </a:r>
          </a:p>
          <a:p>
            <a:pPr lvl="1"/>
            <a:r>
              <a:rPr lang="en-US" dirty="0"/>
              <a:t>“docker image history“ command shows all layers and command used to generate each layer. </a:t>
            </a:r>
          </a:p>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14</a:t>
            </a:fld>
            <a:endParaRPr lang="en-US"/>
          </a:p>
        </p:txBody>
      </p:sp>
    </p:spTree>
    <p:extLst>
      <p:ext uri="{BB962C8B-B14F-4D97-AF65-F5344CB8AC3E}">
        <p14:creationId xmlns:p14="http://schemas.microsoft.com/office/powerpoint/2010/main" val="748206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container is a runnable instance of an image. You can create, start, stop, move, or delete a container using the Docker API or CLI. </a:t>
            </a:r>
          </a:p>
          <a:p>
            <a:r>
              <a:rPr lang="en-US" sz="1200" b="0" i="0" kern="1200" dirty="0">
                <a:solidFill>
                  <a:schemeClr val="tx1"/>
                </a:solidFill>
                <a:effectLst/>
                <a:latin typeface="+mn-lt"/>
                <a:ea typeface="+mn-ea"/>
                <a:cs typeface="+mn-cs"/>
              </a:rPr>
              <a:t>You can connect a container to one or more networks, attach storage to it, or even create a new image based on its current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default, a container is relatively well isolated from other containers and its host machine. You can control how isolated a container’s network, storage, or other underlying subsystems are from other containers or from the host machine.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container is defined by its image as well as any configuration options you provide to it when you create or start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Docker run command –</a:t>
            </a:r>
          </a:p>
          <a:p>
            <a:r>
              <a:rPr lang="en-US" sz="1200" b="0" i="0" kern="1200" dirty="0">
                <a:solidFill>
                  <a:schemeClr val="tx1"/>
                </a:solidFill>
                <a:effectLst/>
                <a:latin typeface="+mn-lt"/>
                <a:ea typeface="+mn-ea"/>
                <a:cs typeface="+mn-cs"/>
              </a:rPr>
              <a:t>	Pulls the base image if not present,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Created a new container</a:t>
            </a:r>
          </a:p>
          <a:p>
            <a:r>
              <a:rPr lang="en-US" sz="1200" b="0" i="0" kern="1200" dirty="0">
                <a:solidFill>
                  <a:schemeClr val="tx1"/>
                </a:solidFill>
                <a:effectLst/>
                <a:latin typeface="+mn-lt"/>
                <a:ea typeface="+mn-ea"/>
                <a:cs typeface="+mn-cs"/>
              </a:rPr>
              <a:t>	Allocated required read/write FS, network interfaces, IP address.</a:t>
            </a:r>
          </a:p>
          <a:p>
            <a:r>
              <a:rPr lang="en-US" sz="1200" b="0" i="0" kern="1200" dirty="0">
                <a:solidFill>
                  <a:schemeClr val="tx1"/>
                </a:solidFill>
                <a:effectLst/>
                <a:latin typeface="+mn-lt"/>
                <a:ea typeface="+mn-ea"/>
                <a:cs typeface="+mn-cs"/>
              </a:rPr>
              <a:t>	Starts the container – if chosen executes bash</a:t>
            </a:r>
          </a:p>
          <a:p>
            <a:r>
              <a:rPr lang="en-US" sz="1200" b="0" i="0" kern="1200" dirty="0">
                <a:solidFill>
                  <a:schemeClr val="tx1"/>
                </a:solidFill>
                <a:effectLst/>
                <a:latin typeface="+mn-lt"/>
                <a:ea typeface="+mn-ea"/>
                <a:cs typeface="+mn-cs"/>
              </a:rPr>
              <a:t>	“exit” command inside bash stops the container but not removed. </a:t>
            </a:r>
          </a:p>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15</a:t>
            </a:fld>
            <a:endParaRPr lang="en-US"/>
          </a:p>
        </p:txBody>
      </p:sp>
    </p:spTree>
    <p:extLst>
      <p:ext uri="{BB962C8B-B14F-4D97-AF65-F5344CB8AC3E}">
        <p14:creationId xmlns:p14="http://schemas.microsoft.com/office/powerpoint/2010/main" val="1099072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today’s workshop we will be working in stages to build a simple application that leverages micro-services architecture.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TO-DO list web application</a:t>
            </a:r>
          </a:p>
          <a:p>
            <a:r>
              <a:rPr lang="en-US" sz="1200" b="0" i="0" kern="1200" dirty="0">
                <a:solidFill>
                  <a:schemeClr val="tx1"/>
                </a:solidFill>
                <a:effectLst/>
                <a:latin typeface="+mn-lt"/>
                <a:ea typeface="+mn-ea"/>
                <a:cs typeface="+mn-cs"/>
              </a:rPr>
              <a:t>	- To store and retrieve a list of items</a:t>
            </a:r>
          </a:p>
          <a:p>
            <a:r>
              <a:rPr lang="en-US" sz="1200" b="0" i="0" kern="1200" dirty="0">
                <a:solidFill>
                  <a:schemeClr val="tx1"/>
                </a:solidFill>
                <a:effectLst/>
                <a:latin typeface="+mn-lt"/>
                <a:ea typeface="+mn-ea"/>
                <a:cs typeface="+mn-cs"/>
              </a:rPr>
              <a:t>	- Completely containerized</a:t>
            </a:r>
          </a:p>
          <a:p>
            <a:r>
              <a:rPr lang="en-US" sz="1200" b="0" i="0" kern="1200" dirty="0">
                <a:solidFill>
                  <a:schemeClr val="tx1"/>
                </a:solidFill>
                <a:effectLst/>
                <a:latin typeface="+mn-lt"/>
                <a:ea typeface="+mn-ea"/>
                <a:cs typeface="+mn-cs"/>
              </a:rPr>
              <a:t>	- 1 container will host the web server (</a:t>
            </a:r>
            <a:r>
              <a:rPr lang="en-US" sz="1200" b="0" i="0" kern="1200" dirty="0" err="1">
                <a:solidFill>
                  <a:schemeClr val="tx1"/>
                </a:solidFill>
                <a:effectLst/>
                <a:latin typeface="+mn-lt"/>
                <a:ea typeface="+mn-ea"/>
                <a:cs typeface="+mn-cs"/>
              </a:rPr>
              <a:t>nginx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- 1 container for DB (DynamoDB Local)</a:t>
            </a:r>
          </a:p>
          <a:p>
            <a:r>
              <a:rPr lang="en-US" sz="1200" b="0" i="0" kern="1200" dirty="0">
                <a:solidFill>
                  <a:schemeClr val="tx1"/>
                </a:solidFill>
                <a:effectLst/>
                <a:latin typeface="+mn-lt"/>
                <a:ea typeface="+mn-ea"/>
                <a:cs typeface="+mn-cs"/>
              </a:rPr>
              <a:t>	- 1 container for backend service with all the business logic (Build using Python and run on Alpine base container)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we learn about the different basic concept of containers, we will try and apply them across various exercises to build this application. </a:t>
            </a:r>
          </a:p>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16</a:t>
            </a:fld>
            <a:endParaRPr lang="en-US"/>
          </a:p>
        </p:txBody>
      </p:sp>
    </p:spTree>
    <p:extLst>
      <p:ext uri="{BB962C8B-B14F-4D97-AF65-F5344CB8AC3E}">
        <p14:creationId xmlns:p14="http://schemas.microsoft.com/office/powerpoint/2010/main" val="2711195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first image, and running the first container</a:t>
            </a:r>
          </a:p>
        </p:txBody>
      </p:sp>
      <p:sp>
        <p:nvSpPr>
          <p:cNvPr id="4" name="Slide Number Placeholder 3"/>
          <p:cNvSpPr>
            <a:spLocks noGrp="1"/>
          </p:cNvSpPr>
          <p:nvPr>
            <p:ph type="sldNum" sz="quarter" idx="5"/>
          </p:nvPr>
        </p:nvSpPr>
        <p:spPr/>
        <p:txBody>
          <a:bodyPr/>
          <a:lstStyle/>
          <a:p>
            <a:fld id="{ADCDFD25-F4DB-C84F-93CD-BFB499AF9646}" type="slidenum">
              <a:rPr lang="en-US" smtClean="0"/>
              <a:t>17</a:t>
            </a:fld>
            <a:endParaRPr lang="en-US"/>
          </a:p>
        </p:txBody>
      </p:sp>
    </p:spTree>
    <p:extLst>
      <p:ext uri="{BB962C8B-B14F-4D97-AF65-F5344CB8AC3E}">
        <p14:creationId xmlns:p14="http://schemas.microsoft.com/office/powerpoint/2010/main" val="2012735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data is not persistent after a container exits. </a:t>
            </a:r>
          </a:p>
          <a:p>
            <a:r>
              <a:rPr lang="en-US" dirty="0"/>
              <a:t>Two options to persist or supply data to containers. Allows data to be persisted longer than the container.</a:t>
            </a:r>
          </a:p>
          <a:p>
            <a:r>
              <a:rPr lang="en-US" dirty="0"/>
              <a:t>Root fs is coming from image, but can augment other sources of data from host or n/w store etc. </a:t>
            </a:r>
          </a:p>
          <a:p>
            <a:r>
              <a:rPr lang="en-US" dirty="0"/>
              <a:t>2 types of volumes:</a:t>
            </a:r>
          </a:p>
          <a:p>
            <a:pPr lvl="1"/>
            <a:r>
              <a:rPr lang="en-US" b="1" dirty="0"/>
              <a:t>Bind mounts - </a:t>
            </a:r>
            <a:r>
              <a:rPr lang="en-US" dirty="0"/>
              <a:t>bind specific directories to specific spot in fs. Example: “-v $HOME/</a:t>
            </a:r>
            <a:r>
              <a:rPr lang="en-US" dirty="0" err="1"/>
              <a:t>mysql</a:t>
            </a:r>
            <a:r>
              <a:rPr lang="en-US" dirty="0"/>
              <a:t>-data:/var/lib/</a:t>
            </a:r>
            <a:r>
              <a:rPr lang="en-US" dirty="0" err="1"/>
              <a:t>mysql</a:t>
            </a:r>
            <a:r>
              <a:rPr lang="en-US" dirty="0"/>
              <a:t>”</a:t>
            </a:r>
          </a:p>
          <a:p>
            <a:pPr lvl="2"/>
            <a:r>
              <a:rPr lang="en-US" dirty="0"/>
              <a:t>Changes in one are changed in the other</a:t>
            </a:r>
          </a:p>
          <a:p>
            <a:pPr lvl="2"/>
            <a:r>
              <a:rPr lang="en-US" dirty="0"/>
              <a:t>Stored anywhere on host</a:t>
            </a:r>
          </a:p>
          <a:p>
            <a:pPr lvl="2"/>
            <a:r>
              <a:rPr lang="en-US" dirty="0"/>
              <a:t>Non-docker processes on host as well as Docker containers can modify them </a:t>
            </a:r>
          </a:p>
          <a:p>
            <a:pPr lvl="2"/>
            <a:endParaRPr lang="en-US" dirty="0"/>
          </a:p>
          <a:p>
            <a:pPr lvl="1"/>
            <a:r>
              <a:rPr lang="en-US" b="1" dirty="0"/>
              <a:t>Named volumes (preferred method) </a:t>
            </a:r>
            <a:r>
              <a:rPr lang="en-US" dirty="0"/>
              <a:t>- let docker choose where to persist data. Create volume names or buckets and use that name to refer to it. </a:t>
            </a:r>
          </a:p>
          <a:p>
            <a:pPr lvl="2"/>
            <a:r>
              <a:rPr lang="en-US" dirty="0"/>
              <a:t>Stored in a part of host filesystem that is managed by Docker</a:t>
            </a:r>
          </a:p>
          <a:p>
            <a:pPr lvl="2"/>
            <a:r>
              <a:rPr lang="en-US" sz="1200" kern="1200" dirty="0">
                <a:solidFill>
                  <a:schemeClr val="tx1"/>
                </a:solidFill>
                <a:effectLst/>
                <a:latin typeface="+mn-lt"/>
                <a:ea typeface="+mn-ea"/>
                <a:cs typeface="+mn-cs"/>
              </a:rPr>
              <a:t>/var/lib/docker/volumes/ on </a:t>
            </a:r>
            <a:r>
              <a:rPr lang="en-US" sz="1200" kern="1200" dirty="0" err="1">
                <a:solidFill>
                  <a:schemeClr val="tx1"/>
                </a:solidFill>
                <a:effectLst/>
                <a:latin typeface="+mn-lt"/>
                <a:ea typeface="+mn-ea"/>
                <a:cs typeface="+mn-cs"/>
              </a:rPr>
              <a:t>linux</a:t>
            </a:r>
            <a:endParaRPr lang="en-US" dirty="0"/>
          </a:p>
          <a:p>
            <a:pPr lvl="2"/>
            <a:r>
              <a:rPr lang="en-US" dirty="0"/>
              <a:t>Non docker processes should not modify this part of the filesystem</a:t>
            </a:r>
          </a:p>
          <a:p>
            <a:pPr lvl="2"/>
            <a:r>
              <a:rPr lang="en-US" dirty="0"/>
              <a:t>“docker volume create”</a:t>
            </a:r>
          </a:p>
          <a:p>
            <a:pPr lvl="2"/>
            <a:r>
              <a:rPr lang="en-US" dirty="0"/>
              <a:t>“docker volume inspect” to find actual location. Example: “-v </a:t>
            </a:r>
            <a:r>
              <a:rPr lang="en-US" dirty="0" err="1"/>
              <a:t>mysql</a:t>
            </a:r>
            <a:r>
              <a:rPr lang="en-US" dirty="0"/>
              <a:t>-data:/var/lib/</a:t>
            </a:r>
            <a:r>
              <a:rPr lang="en-US" dirty="0" err="1"/>
              <a:t>mysql</a:t>
            </a:r>
            <a:r>
              <a:rPr lang="en-US" dirty="0"/>
              <a:t>”</a:t>
            </a:r>
          </a:p>
          <a:p>
            <a:pPr lvl="2"/>
            <a:endParaRPr lang="en-US" dirty="0"/>
          </a:p>
          <a:p>
            <a:pPr lvl="2"/>
            <a:endParaRPr lang="en-US" dirty="0"/>
          </a:p>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19</a:t>
            </a:fld>
            <a:endParaRPr lang="en-US"/>
          </a:p>
        </p:txBody>
      </p:sp>
    </p:spTree>
    <p:extLst>
      <p:ext uri="{BB962C8B-B14F-4D97-AF65-F5344CB8AC3E}">
        <p14:creationId xmlns:p14="http://schemas.microsoft.com/office/powerpoint/2010/main" val="3771348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a:t>
            </a:r>
            <a:r>
              <a:rPr lang="en-US" dirty="0" err="1"/>
              <a:t>i.e</a:t>
            </a:r>
            <a:r>
              <a:rPr lang="en-US" dirty="0"/>
              <a:t>, communication boundaries/isolation:</a:t>
            </a:r>
            <a:br>
              <a:rPr lang="en-US" dirty="0"/>
            </a:br>
            <a:r>
              <a:rPr lang="en-US" dirty="0"/>
              <a:t>Two containers on same network can talk to each other</a:t>
            </a:r>
          </a:p>
          <a:p>
            <a:r>
              <a:rPr lang="en-US" dirty="0"/>
              <a:t>Docker becomes the DNS resolver on each network</a:t>
            </a:r>
          </a:p>
          <a:p>
            <a:pPr lvl="1"/>
            <a:r>
              <a:rPr lang="en-US" dirty="0"/>
              <a:t>Two containers connect to each other using alias. Resolves IP addresses of other containers using alias. </a:t>
            </a:r>
          </a:p>
          <a:p>
            <a:pPr lvl="2"/>
            <a:r>
              <a:rPr lang="en-US" dirty="0"/>
              <a:t>Making it easy - containers come &amp; go, docker keeps track of it. </a:t>
            </a:r>
          </a:p>
          <a:p>
            <a:r>
              <a:rPr lang="en-US" dirty="0"/>
              <a:t>Default Docker networks</a:t>
            </a:r>
          </a:p>
          <a:p>
            <a:pPr lvl="1"/>
            <a:r>
              <a:rPr lang="en-US" dirty="0"/>
              <a:t>Docker platform automatically configures three different n/</a:t>
            </a:r>
            <a:r>
              <a:rPr lang="en-US" dirty="0" err="1"/>
              <a:t>ws</a:t>
            </a:r>
            <a:r>
              <a:rPr lang="en-US" dirty="0"/>
              <a:t> during installation - none, host and bridge. None and host are part of n/w stack in Docker and they have no external interfaces to configure. Bridge n/w also known as the docker0 n/w can be configured. This n/w automatically creates an IP subnet and gateway and all containers that belong to this network are part of the same subnet. So communication between them can occur in this network via IP addressing. </a:t>
            </a:r>
          </a:p>
          <a:p>
            <a:pPr lvl="1"/>
            <a:r>
              <a:rPr lang="en-US" dirty="0"/>
              <a:t>In order for containers in default n/w to talk to each other, they must use the -- link option to statically allow communications and require port forwarding between them since automatic service discovery using DNS is not supported.</a:t>
            </a:r>
          </a:p>
          <a:p>
            <a:r>
              <a:rPr lang="en-US" dirty="0"/>
              <a:t>User defined networks:</a:t>
            </a:r>
          </a:p>
          <a:p>
            <a:pPr lvl="1"/>
            <a:r>
              <a:rPr lang="en-US" dirty="0"/>
              <a:t>Bridge n/w</a:t>
            </a:r>
            <a:r>
              <a:rPr lang="en-US" sz="1200" kern="1200" dirty="0">
                <a:solidFill>
                  <a:schemeClr val="tx1"/>
                </a:solidFill>
                <a:effectLst/>
                <a:latin typeface="+mn-lt"/>
                <a:ea typeface="+mn-ea"/>
                <a:cs typeface="+mn-cs"/>
              </a:rPr>
              <a:t>: Like the default bridge network, a user-defined bridge network is a self-contained IP subnet and gateway. But unlike the default bridge, all containers within the user-defined bridge can communicate directly to one another without the need for port forwarding. Additionally, automatic discovery using DNS is fully supported on this network. If you want other devices in other networks to communicate with resources in your user-defined bridge network, you simply publish the TCP/UDP ports you need and Docker will expose the network addresses and ports to outside networks. </a:t>
            </a:r>
            <a:endParaRPr lang="en-US" dirty="0"/>
          </a:p>
          <a:p>
            <a:pPr lvl="1"/>
            <a:r>
              <a:rPr lang="en-US" dirty="0"/>
              <a:t>Overlay network - distributed n/w with containers spanning across hosts. Needs containers to enable swarm mode. </a:t>
            </a:r>
            <a:r>
              <a:rPr lang="en-US" sz="1200" kern="1200" dirty="0">
                <a:solidFill>
                  <a:schemeClr val="tx1"/>
                </a:solidFill>
                <a:effectLst/>
                <a:latin typeface="+mn-lt"/>
                <a:ea typeface="+mn-ea"/>
                <a:cs typeface="+mn-cs"/>
              </a:rPr>
              <a:t>Swarm mode is Docker’s method of allowing for the management of a cluster of Docker engines, known as a “swarm.” </a:t>
            </a:r>
            <a:endParaRPr lang="en-US" dirty="0"/>
          </a:p>
          <a:p>
            <a:pPr lvl="1"/>
            <a:r>
              <a:rPr lang="en-US" dirty="0" err="1"/>
              <a:t>Macvlan</a:t>
            </a:r>
            <a:r>
              <a:rPr lang="en-US" dirty="0"/>
              <a:t> network -</a:t>
            </a:r>
            <a:r>
              <a:rPr lang="en-US" sz="1200" kern="1200" dirty="0">
                <a:solidFill>
                  <a:schemeClr val="tx1"/>
                </a:solidFill>
                <a:effectLst/>
                <a:latin typeface="+mn-lt"/>
                <a:ea typeface="+mn-ea"/>
                <a:cs typeface="+mn-cs"/>
              </a:rPr>
              <a:t> This user-defined network type attempts to simplify and streamline container communication by eliminating the bridge that resides between the container and host when using bridge and overlay networks. The main benefit here is that it automatically exposes external-facing container resources to outside networks without having to deal with port forwarding. A </a:t>
            </a:r>
            <a:r>
              <a:rPr lang="en-US" sz="1200" kern="1200" dirty="0" err="1">
                <a:solidFill>
                  <a:schemeClr val="tx1"/>
                </a:solidFill>
                <a:effectLst/>
                <a:latin typeface="+mn-lt"/>
                <a:ea typeface="+mn-ea"/>
                <a:cs typeface="+mn-cs"/>
              </a:rPr>
              <a:t>Macvlan</a:t>
            </a:r>
            <a:r>
              <a:rPr lang="en-US" sz="1200" kern="1200" dirty="0">
                <a:solidFill>
                  <a:schemeClr val="tx1"/>
                </a:solidFill>
                <a:effectLst/>
                <a:latin typeface="+mn-lt"/>
                <a:ea typeface="+mn-ea"/>
                <a:cs typeface="+mn-cs"/>
              </a:rPr>
              <a:t> network accomplishes this by using layer 2 </a:t>
            </a:r>
            <a:r>
              <a:rPr lang="en-US" sz="1200" kern="1200" dirty="0">
                <a:solidFill>
                  <a:schemeClr val="tx1"/>
                </a:solidFill>
                <a:effectLst/>
                <a:latin typeface="+mn-lt"/>
                <a:ea typeface="+mn-ea"/>
                <a:cs typeface="+mn-cs"/>
                <a:hlinkClick r:id="rId3"/>
              </a:rPr>
              <a:t>MAC addresses</a:t>
            </a:r>
            <a:r>
              <a:rPr lang="en-US" sz="1200" kern="1200" dirty="0">
                <a:solidFill>
                  <a:schemeClr val="tx1"/>
                </a:solidFill>
                <a:effectLst/>
                <a:latin typeface="+mn-lt"/>
                <a:ea typeface="+mn-ea"/>
                <a:cs typeface="+mn-cs"/>
              </a:rPr>
              <a:t> as opposed to layer 3 IP addressing.</a:t>
            </a:r>
            <a:endParaRPr lang="en-US" dirty="0"/>
          </a:p>
          <a:p>
            <a:r>
              <a:rPr lang="en-US" dirty="0"/>
              <a:t>Creating new network: “docker network create &lt;name&gt;” or “docker network create —driver bridge &lt;name&gt;”</a:t>
            </a:r>
          </a:p>
          <a:p>
            <a:r>
              <a:rPr lang="en-US" dirty="0"/>
              <a:t>“docker network inspect &lt;name&gt;” : to view IP subnet, gateway and each container connected. </a:t>
            </a:r>
          </a:p>
          <a:p>
            <a:r>
              <a:rPr lang="en-US" dirty="0"/>
              <a:t>“docker run -it — network &lt;net-name&gt; &lt;image&gt;“ to add to a network. Alternatively ”docker container attach &lt;container-name&gt;“</a:t>
            </a:r>
          </a:p>
        </p:txBody>
      </p:sp>
      <p:sp>
        <p:nvSpPr>
          <p:cNvPr id="4" name="Slide Number Placeholder 3"/>
          <p:cNvSpPr>
            <a:spLocks noGrp="1"/>
          </p:cNvSpPr>
          <p:nvPr>
            <p:ph type="sldNum" sz="quarter" idx="5"/>
          </p:nvPr>
        </p:nvSpPr>
        <p:spPr/>
        <p:txBody>
          <a:bodyPr/>
          <a:lstStyle/>
          <a:p>
            <a:fld id="{ADCDFD25-F4DB-C84F-93CD-BFB499AF9646}" type="slidenum">
              <a:rPr lang="en-US" smtClean="0"/>
              <a:t>20</a:t>
            </a:fld>
            <a:endParaRPr lang="en-US"/>
          </a:p>
        </p:txBody>
      </p:sp>
    </p:spTree>
    <p:extLst>
      <p:ext uri="{BB962C8B-B14F-4D97-AF65-F5344CB8AC3E}">
        <p14:creationId xmlns:p14="http://schemas.microsoft.com/office/powerpoint/2010/main" val="8849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2</a:t>
            </a:fld>
            <a:endParaRPr lang="en-US"/>
          </a:p>
        </p:txBody>
      </p:sp>
    </p:spTree>
    <p:extLst>
      <p:ext uri="{BB962C8B-B14F-4D97-AF65-F5344CB8AC3E}">
        <p14:creationId xmlns:p14="http://schemas.microsoft.com/office/powerpoint/2010/main" val="980653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Finishing 3 pieces of the microservice – running 3 containers and viewing the results.</a:t>
            </a:r>
          </a:p>
        </p:txBody>
      </p:sp>
      <p:sp>
        <p:nvSpPr>
          <p:cNvPr id="4" name="Slide Number Placeholder 3"/>
          <p:cNvSpPr>
            <a:spLocks noGrp="1"/>
          </p:cNvSpPr>
          <p:nvPr>
            <p:ph type="sldNum" sz="quarter" idx="5"/>
          </p:nvPr>
        </p:nvSpPr>
        <p:spPr/>
        <p:txBody>
          <a:bodyPr/>
          <a:lstStyle/>
          <a:p>
            <a:fld id="{ADCDFD25-F4DB-C84F-93CD-BFB499AF9646}" type="slidenum">
              <a:rPr lang="en-US" smtClean="0"/>
              <a:t>21</a:t>
            </a:fld>
            <a:endParaRPr lang="en-US"/>
          </a:p>
        </p:txBody>
      </p:sp>
    </p:spTree>
    <p:extLst>
      <p:ext uri="{BB962C8B-B14F-4D97-AF65-F5344CB8AC3E}">
        <p14:creationId xmlns:p14="http://schemas.microsoft.com/office/powerpoint/2010/main" val="210072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running container workloads, on fleet of machines</a:t>
            </a:r>
          </a:p>
          <a:p>
            <a:r>
              <a:rPr lang="en-US" dirty="0"/>
              <a:t>Define “expected state” and system tries to make “actual state” reflect “expected state”. </a:t>
            </a:r>
          </a:p>
          <a:p>
            <a:r>
              <a:rPr lang="en-US" dirty="0"/>
              <a:t>2 types of actors:</a:t>
            </a:r>
          </a:p>
          <a:p>
            <a:pPr lvl="1"/>
            <a:r>
              <a:rPr lang="en-US" dirty="0"/>
              <a:t>Managers: brain of the cluster. Maintain state, schedule work</a:t>
            </a:r>
          </a:p>
          <a:p>
            <a:pPr lvl="1"/>
            <a:r>
              <a:rPr lang="en-US" dirty="0"/>
              <a:t>Workers/Nodes/Agents: perform actual work as instructed. </a:t>
            </a:r>
          </a:p>
          <a:p>
            <a:pPr lvl="2"/>
            <a:r>
              <a:rPr lang="en-US" dirty="0"/>
              <a:t>Docker swarm - shipped with Docker engine</a:t>
            </a:r>
          </a:p>
          <a:p>
            <a:pPr lvl="2"/>
            <a:r>
              <a:rPr lang="en-US" dirty="0"/>
              <a:t>Amazon ECS - integration with AWS resources</a:t>
            </a:r>
          </a:p>
          <a:p>
            <a:endParaRPr lang="en-US" dirty="0"/>
          </a:p>
          <a:p>
            <a:endParaRPr lang="en-US" dirty="0"/>
          </a:p>
          <a:p>
            <a:r>
              <a:rPr lang="en-US" sz="1200" b="1" i="0" kern="1200" dirty="0">
                <a:solidFill>
                  <a:schemeClr val="tx1"/>
                </a:solidFill>
                <a:effectLst/>
                <a:latin typeface="+mn-lt"/>
                <a:ea typeface="+mn-ea"/>
                <a:cs typeface="+mn-cs"/>
              </a:rPr>
              <a:t>Compose</a:t>
            </a:r>
            <a:r>
              <a:rPr lang="en-US" sz="1200" b="0" i="0" kern="1200" dirty="0">
                <a:solidFill>
                  <a:schemeClr val="tx1"/>
                </a:solidFill>
                <a:effectLst/>
                <a:latin typeface="+mn-lt"/>
                <a:ea typeface="+mn-ea"/>
                <a:cs typeface="+mn-cs"/>
              </a:rPr>
              <a:t> is a tool for defining and running multi-container Docker applications. With Compose, you use a YAML file to configure your application’s services. Then, with a single command, you create and start all the services from your configuration.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Compose is basically a three-step process:</a:t>
            </a:r>
          </a:p>
          <a:p>
            <a:r>
              <a:rPr lang="en-US" sz="1200" b="0" i="0" kern="1200" dirty="0">
                <a:solidFill>
                  <a:schemeClr val="tx1"/>
                </a:solidFill>
                <a:effectLst/>
                <a:latin typeface="+mn-lt"/>
                <a:ea typeface="+mn-ea"/>
                <a:cs typeface="+mn-cs"/>
              </a:rPr>
              <a:t>Define your app’s environment with a Dockerfile so it can be reproduced anywhere.</a:t>
            </a:r>
          </a:p>
          <a:p>
            <a:r>
              <a:rPr lang="en-US" sz="1200" b="0" i="0" kern="1200" dirty="0">
                <a:solidFill>
                  <a:schemeClr val="tx1"/>
                </a:solidFill>
                <a:effectLst/>
                <a:latin typeface="+mn-lt"/>
                <a:ea typeface="+mn-ea"/>
                <a:cs typeface="+mn-cs"/>
              </a:rPr>
              <a:t>Define the services that make up your app in docker-</a:t>
            </a:r>
            <a:r>
              <a:rPr lang="en-US" sz="1200" b="0" i="0" kern="1200" dirty="0" err="1">
                <a:solidFill>
                  <a:schemeClr val="tx1"/>
                </a:solidFill>
                <a:effectLst/>
                <a:latin typeface="+mn-lt"/>
                <a:ea typeface="+mn-ea"/>
                <a:cs typeface="+mn-cs"/>
              </a:rPr>
              <a:t>compose.yml</a:t>
            </a:r>
            <a:r>
              <a:rPr lang="en-US" sz="1200" b="0" i="0" kern="1200" dirty="0">
                <a:solidFill>
                  <a:schemeClr val="tx1"/>
                </a:solidFill>
                <a:effectLst/>
                <a:latin typeface="+mn-lt"/>
                <a:ea typeface="+mn-ea"/>
                <a:cs typeface="+mn-cs"/>
              </a:rPr>
              <a:t> so they can be run together in an isolated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Run docker compose up and the </a:t>
            </a:r>
            <a:r>
              <a:rPr lang="en-US" sz="1200" b="0" i="0" u="none" strike="noStrike" kern="1200" dirty="0">
                <a:solidFill>
                  <a:schemeClr val="tx1"/>
                </a:solidFill>
                <a:effectLst/>
                <a:latin typeface="+mn-lt"/>
                <a:ea typeface="+mn-ea"/>
                <a:cs typeface="+mn-cs"/>
                <a:hlinkClick r:id="rId3"/>
              </a:rPr>
              <a:t>Docker compose command</a:t>
            </a:r>
            <a:r>
              <a:rPr lang="en-US" sz="1200" b="0" i="0" kern="1200" dirty="0">
                <a:solidFill>
                  <a:schemeClr val="tx1"/>
                </a:solidFill>
                <a:effectLst/>
                <a:latin typeface="+mn-lt"/>
                <a:ea typeface="+mn-ea"/>
                <a:cs typeface="+mn-cs"/>
              </a:rPr>
              <a:t> starts and runs your entire app. You can alternatively run docker-compose up using the docker-compose binary.</a:t>
            </a:r>
          </a:p>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22</a:t>
            </a:fld>
            <a:endParaRPr lang="en-US"/>
          </a:p>
        </p:txBody>
      </p:sp>
    </p:spTree>
    <p:extLst>
      <p:ext uri="{BB962C8B-B14F-4D97-AF65-F5344CB8AC3E}">
        <p14:creationId xmlns:p14="http://schemas.microsoft.com/office/powerpoint/2010/main" val="172877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23</a:t>
            </a:fld>
            <a:endParaRPr lang="en-US"/>
          </a:p>
        </p:txBody>
      </p:sp>
    </p:spTree>
    <p:extLst>
      <p:ext uri="{BB962C8B-B14F-4D97-AF65-F5344CB8AC3E}">
        <p14:creationId xmlns:p14="http://schemas.microsoft.com/office/powerpoint/2010/main" val="4050499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Finishing 3 pieces of the microservice – running 3 containers and viewing the results.</a:t>
            </a:r>
          </a:p>
        </p:txBody>
      </p:sp>
      <p:sp>
        <p:nvSpPr>
          <p:cNvPr id="4" name="Slide Number Placeholder 3"/>
          <p:cNvSpPr>
            <a:spLocks noGrp="1"/>
          </p:cNvSpPr>
          <p:nvPr>
            <p:ph type="sldNum" sz="quarter" idx="5"/>
          </p:nvPr>
        </p:nvSpPr>
        <p:spPr/>
        <p:txBody>
          <a:bodyPr/>
          <a:lstStyle/>
          <a:p>
            <a:fld id="{ADCDFD25-F4DB-C84F-93CD-BFB499AF9646}" type="slidenum">
              <a:rPr lang="en-US" smtClean="0"/>
              <a:t>24</a:t>
            </a:fld>
            <a:endParaRPr lang="en-US"/>
          </a:p>
        </p:txBody>
      </p:sp>
    </p:spTree>
    <p:extLst>
      <p:ext uri="{BB962C8B-B14F-4D97-AF65-F5344CB8AC3E}">
        <p14:creationId xmlns:p14="http://schemas.microsoft.com/office/powerpoint/2010/main" val="706452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Containers are a natural fit for many organizations with development teams deploying applications into the cloud. </a:t>
            </a:r>
          </a:p>
          <a:p>
            <a:endParaRPr lang="en-US" dirty="0"/>
          </a:p>
          <a:p>
            <a:r>
              <a:rPr lang="en-US" sz="1200" kern="1200" dirty="0">
                <a:solidFill>
                  <a:schemeClr val="tx1"/>
                </a:solidFill>
                <a:effectLst/>
                <a:latin typeface="+mn-lt"/>
                <a:ea typeface="+mn-ea"/>
                <a:cs typeface="+mn-cs"/>
              </a:rPr>
              <a:t>The component of the program is segregated into different entities that run a separate micro-service - which can scale independently. This fits well with the way most applications are architected for cloud. </a:t>
            </a:r>
          </a:p>
          <a:p>
            <a:endParaRPr lang="en-US" dirty="0"/>
          </a:p>
          <a:p>
            <a:r>
              <a:rPr lang="en-US" sz="1200" kern="1200" dirty="0">
                <a:solidFill>
                  <a:schemeClr val="tx1"/>
                </a:solidFill>
                <a:effectLst/>
                <a:latin typeface="+mn-lt"/>
                <a:ea typeface="+mn-ea"/>
                <a:cs typeface="+mn-cs"/>
              </a:rPr>
              <a:t>Cloud containers and microservices create a consistent and predictable environment, along with familiar tools and resources. Consequently, tasks such as debugging code and diagnosing errors are greatly reduced, regardless of where the application resides. Developers can spend more time on productive tasks, including adding and improving features in software. </a:t>
            </a:r>
          </a:p>
          <a:p>
            <a:endParaRPr lang="en-US" dirty="0"/>
          </a:p>
          <a:p>
            <a:r>
              <a:rPr lang="en-US" sz="1200" kern="1200" dirty="0">
                <a:solidFill>
                  <a:schemeClr val="tx1"/>
                </a:solidFill>
                <a:effectLst/>
                <a:latin typeface="+mn-lt"/>
                <a:ea typeface="+mn-ea"/>
                <a:cs typeface="+mn-cs"/>
              </a:rPr>
              <a:t>Maximizing scalability and flexibility are the key reasons to use containers which is also a primary reason for many people to migrate to the cloud. Virtualization and continuous delivery seem to be perfectly suited to the cloud (or to a cloud-like environment)</a:t>
            </a:r>
            <a:endParaRPr lang="en-US" dirty="0"/>
          </a:p>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25</a:t>
            </a:fld>
            <a:endParaRPr lang="en-US"/>
          </a:p>
        </p:txBody>
      </p:sp>
    </p:spTree>
    <p:extLst>
      <p:ext uri="{BB962C8B-B14F-4D97-AF65-F5344CB8AC3E}">
        <p14:creationId xmlns:p14="http://schemas.microsoft.com/office/powerpoint/2010/main" val="1095432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application built locally on cloud. </a:t>
            </a:r>
          </a:p>
        </p:txBody>
      </p:sp>
      <p:sp>
        <p:nvSpPr>
          <p:cNvPr id="4" name="Slide Number Placeholder 3"/>
          <p:cNvSpPr>
            <a:spLocks noGrp="1"/>
          </p:cNvSpPr>
          <p:nvPr>
            <p:ph type="sldNum" sz="quarter" idx="5"/>
          </p:nvPr>
        </p:nvSpPr>
        <p:spPr/>
        <p:txBody>
          <a:bodyPr/>
          <a:lstStyle/>
          <a:p>
            <a:fld id="{ADCDFD25-F4DB-C84F-93CD-BFB499AF9646}" type="slidenum">
              <a:rPr lang="en-US" smtClean="0"/>
              <a:t>26</a:t>
            </a:fld>
            <a:endParaRPr lang="en-US"/>
          </a:p>
        </p:txBody>
      </p:sp>
    </p:spTree>
    <p:extLst>
      <p:ext uri="{BB962C8B-B14F-4D97-AF65-F5344CB8AC3E}">
        <p14:creationId xmlns:p14="http://schemas.microsoft.com/office/powerpoint/2010/main" val="2266000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Chaining RUN commands. Clean up along the way: Each command is a layer. Removing unwanted files after use. Think about what is being put into each layer and think about if this is needed or not. </a:t>
            </a:r>
          </a:p>
          <a:p>
            <a:r>
              <a:rPr lang="en-US" dirty="0"/>
              <a:t>Same image in the end but reduces image size by a lot! </a:t>
            </a:r>
            <a:br>
              <a:rPr lang="en-US" dirty="0"/>
            </a:br>
            <a:endParaRPr lang="en-US" dirty="0"/>
          </a:p>
          <a:p>
            <a:r>
              <a:rPr lang="en-US" dirty="0"/>
              <a:t>Images need to be tight and focused. Not a general purpose container that can do everything, that is not the point of a container. Installing only what is necessary - filesystem specifically tailored to run a specific app. </a:t>
            </a:r>
          </a:p>
          <a:p>
            <a:pPr lvl="1"/>
            <a:r>
              <a:rPr lang="en-US" dirty="0"/>
              <a:t>Multi-stage builds to separate build-time and run-time dependencies. </a:t>
            </a:r>
          </a:p>
          <a:p>
            <a:pPr lvl="2"/>
            <a:r>
              <a:rPr lang="en-US" dirty="0"/>
              <a:t>Example1: [Image] building react app needs node (use node container). End result is just standard html, </a:t>
            </a:r>
            <a:r>
              <a:rPr lang="en-US" dirty="0" err="1"/>
              <a:t>js</a:t>
            </a:r>
            <a:r>
              <a:rPr lang="en-US" dirty="0"/>
              <a:t>, </a:t>
            </a:r>
            <a:r>
              <a:rPr lang="en-US" dirty="0" err="1"/>
              <a:t>css</a:t>
            </a:r>
            <a:r>
              <a:rPr lang="en-US" dirty="0"/>
              <a:t>. Don’t need node to serve the content. Use </a:t>
            </a:r>
            <a:r>
              <a:rPr lang="en-US" dirty="0" err="1"/>
              <a:t>nginx</a:t>
            </a:r>
            <a:r>
              <a:rPr lang="en-US" dirty="0"/>
              <a:t> container to run/serve the app. </a:t>
            </a:r>
          </a:p>
          <a:p>
            <a:pPr lvl="2"/>
            <a:r>
              <a:rPr lang="en-US" dirty="0"/>
              <a:t>Example2: First image with </a:t>
            </a:r>
            <a:r>
              <a:rPr lang="en-US" dirty="0" err="1"/>
              <a:t>jdk</a:t>
            </a:r>
            <a:r>
              <a:rPr lang="en-US" dirty="0"/>
              <a:t>/maven/</a:t>
            </a:r>
            <a:r>
              <a:rPr lang="en-US" dirty="0" err="1"/>
              <a:t>gradle</a:t>
            </a:r>
            <a:r>
              <a:rPr lang="en-US" dirty="0"/>
              <a:t> and don’t need </a:t>
            </a:r>
            <a:r>
              <a:rPr lang="en-US" dirty="0" err="1"/>
              <a:t>jdk</a:t>
            </a:r>
            <a:r>
              <a:rPr lang="en-US" dirty="0"/>
              <a:t> in production. Use second image with </a:t>
            </a:r>
            <a:r>
              <a:rPr lang="en-US" dirty="0" err="1"/>
              <a:t>jre</a:t>
            </a:r>
            <a:r>
              <a:rPr lang="en-US" dirty="0"/>
              <a:t>/tomcat/wildfire. So pull war file and put into final image. </a:t>
            </a:r>
          </a:p>
          <a:p>
            <a:pPr lvl="2"/>
            <a:r>
              <a:rPr lang="en-US" dirty="0"/>
              <a:t>Each container doing one thing makes it easy to scale.</a:t>
            </a:r>
          </a:p>
          <a:p>
            <a:pPr lvl="3"/>
            <a:r>
              <a:rPr lang="en-US" dirty="0"/>
              <a:t>Example: Having APIs and databases in different containers helps scale them independently according to need.</a:t>
            </a:r>
          </a:p>
          <a:p>
            <a:pPr lvl="3"/>
            <a:r>
              <a:rPr lang="en-US" dirty="0"/>
              <a:t>Keeps them lightweight and updating different bits of the service becomes easier</a:t>
            </a:r>
          </a:p>
          <a:p>
            <a:endParaRPr lang="en-US" dirty="0"/>
          </a:p>
          <a:p>
            <a:endParaRPr lang="en-US" dirty="0"/>
          </a:p>
          <a:p>
            <a:endParaRPr lang="en-US" dirty="0"/>
          </a:p>
          <a:p>
            <a:r>
              <a:rPr lang="en-US" dirty="0"/>
              <a:t>Careful what is put into images as deleted files are not actually done. Image layering. Able to view what is in each layer.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 not bake any secrets into files, even if removed not actually gone!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Image can be saved into tar file and each layer can b retrieved. Including the file. </a:t>
            </a:r>
          </a:p>
          <a:p>
            <a:pPr lvl="1"/>
            <a:r>
              <a:rPr lang="en-US" dirty="0"/>
              <a:t>docker image save command: “docker image save &lt;image&gt; | tar </a:t>
            </a:r>
            <a:r>
              <a:rPr lang="en-US" dirty="0" err="1"/>
              <a:t>xf</a:t>
            </a:r>
            <a:r>
              <a:rPr lang="en-US" dirty="0"/>
              <a:t> -” : Creates a tar file with all layers bundled into it.</a:t>
            </a:r>
          </a:p>
          <a:p>
            <a:pPr lvl="1"/>
            <a:r>
              <a:rPr lang="en-US" dirty="0" err="1"/>
              <a:t>manifest.json</a:t>
            </a:r>
            <a:r>
              <a:rPr lang="en-US" dirty="0"/>
              <a:t> tells all the layers. go to layer where a file was added. Can see file that was later deleted.</a:t>
            </a:r>
          </a:p>
          <a:p>
            <a:endParaRPr lang="en-US" dirty="0"/>
          </a:p>
          <a:p>
            <a:endParaRPr lang="en-US" dirty="0"/>
          </a:p>
          <a:p>
            <a:r>
              <a:rPr lang="en-US" sz="1200" kern="1200" dirty="0">
                <a:solidFill>
                  <a:schemeClr val="tx1"/>
                </a:solidFill>
                <a:effectLst/>
                <a:latin typeface="+mn-lt"/>
                <a:ea typeface="+mn-ea"/>
                <a:cs typeface="+mn-cs"/>
              </a:rPr>
              <a:t>One side effect of using bind mounts, for better or for worse, is that you can change the </a:t>
            </a:r>
            <a:r>
              <a:rPr lang="en-US" sz="1200" b="1" kern="1200" dirty="0">
                <a:solidFill>
                  <a:schemeClr val="tx1"/>
                </a:solidFill>
                <a:effectLst/>
                <a:latin typeface="+mn-lt"/>
                <a:ea typeface="+mn-ea"/>
                <a:cs typeface="+mn-cs"/>
              </a:rPr>
              <a:t>host</a:t>
            </a:r>
            <a:r>
              <a:rPr lang="en-US" sz="1200" kern="1200" dirty="0">
                <a:solidFill>
                  <a:schemeClr val="tx1"/>
                </a:solidFill>
                <a:effectLst/>
                <a:latin typeface="+mn-lt"/>
                <a:ea typeface="+mn-ea"/>
                <a:cs typeface="+mn-cs"/>
              </a:rPr>
              <a:t> filesystem via processes running in a </a:t>
            </a:r>
            <a:r>
              <a:rPr lang="en-US" sz="1200" b="1" kern="1200" dirty="0">
                <a:solidFill>
                  <a:schemeClr val="tx1"/>
                </a:solidFill>
                <a:effectLst/>
                <a:latin typeface="+mn-lt"/>
                <a:ea typeface="+mn-ea"/>
                <a:cs typeface="+mn-cs"/>
              </a:rPr>
              <a:t>container</a:t>
            </a:r>
            <a:r>
              <a:rPr lang="en-US" sz="1200" kern="1200" dirty="0">
                <a:solidFill>
                  <a:schemeClr val="tx1"/>
                </a:solidFill>
                <a:effectLst/>
                <a:latin typeface="+mn-lt"/>
                <a:ea typeface="+mn-ea"/>
                <a:cs typeface="+mn-cs"/>
              </a:rPr>
              <a:t>, including creating, modifying, or deleting important system files or directories. This is a powerful ability which can have security implications, including impacting non-Docker processes on the host system.</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27</a:t>
            </a:fld>
            <a:endParaRPr lang="en-US"/>
          </a:p>
        </p:txBody>
      </p:sp>
    </p:spTree>
    <p:extLst>
      <p:ext uri="{BB962C8B-B14F-4D97-AF65-F5344CB8AC3E}">
        <p14:creationId xmlns:p14="http://schemas.microsoft.com/office/powerpoint/2010/main" val="4085193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Conclude by summarizing the key learnings</a:t>
            </a:r>
          </a:p>
        </p:txBody>
      </p:sp>
      <p:sp>
        <p:nvSpPr>
          <p:cNvPr id="4" name="Slide Number Placeholder 3"/>
          <p:cNvSpPr>
            <a:spLocks noGrp="1"/>
          </p:cNvSpPr>
          <p:nvPr>
            <p:ph type="sldNum" sz="quarter" idx="5"/>
          </p:nvPr>
        </p:nvSpPr>
        <p:spPr/>
        <p:txBody>
          <a:bodyPr/>
          <a:lstStyle/>
          <a:p>
            <a:fld id="{ADCDFD25-F4DB-C84F-93CD-BFB499AF9646}" type="slidenum">
              <a:rPr lang="en-US" smtClean="0"/>
              <a:t>28</a:t>
            </a:fld>
            <a:endParaRPr lang="en-US"/>
          </a:p>
        </p:txBody>
      </p:sp>
    </p:spTree>
    <p:extLst>
      <p:ext uri="{BB962C8B-B14F-4D97-AF65-F5344CB8AC3E}">
        <p14:creationId xmlns:p14="http://schemas.microsoft.com/office/powerpoint/2010/main" val="316526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Drawing from the analogy of shipping containers: standardization of a “box” to ship goods revolutionized shipping. It enabled shipping companies to not worry about what’s inside the box. With the uniform size, they can be transported by trucks, ships, or airplanes. They can be stacked and easily moved.</a:t>
            </a:r>
          </a:p>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3</a:t>
            </a:fld>
            <a:endParaRPr lang="en-US"/>
          </a:p>
        </p:txBody>
      </p:sp>
    </p:spTree>
    <p:extLst>
      <p:ext uri="{BB962C8B-B14F-4D97-AF65-F5344CB8AC3E}">
        <p14:creationId xmlns:p14="http://schemas.microsoft.com/office/powerpoint/2010/main" val="1666474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Containers provide a standard way to package your application's code, configurations, and dependencies into a single object. Containers share an operating system installed on the server and run as resource-isolated processes, ensuring quick, reliable, and consistent deployments, regardless of environment.</a:t>
            </a:r>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4</a:t>
            </a:fld>
            <a:endParaRPr lang="en-US"/>
          </a:p>
        </p:txBody>
      </p:sp>
    </p:spTree>
    <p:extLst>
      <p:ext uri="{BB962C8B-B14F-4D97-AF65-F5344CB8AC3E}">
        <p14:creationId xmlns:p14="http://schemas.microsoft.com/office/powerpoint/2010/main" val="1831709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 is not a VM! It is just another process on the machine with a level of isolation (its view of the world has been altered). </a:t>
            </a:r>
            <a:br>
              <a:rPr lang="en-US" dirty="0"/>
            </a:br>
            <a:r>
              <a:rPr lang="en-US" dirty="0"/>
              <a:t>Containers - includes applications and everything it needs to run except the O.S. Require fewer system resources, and less overhead. Faster start/Stop and portable across environments. </a:t>
            </a:r>
            <a:br>
              <a:rPr lang="en-US" dirty="0"/>
            </a:br>
            <a:r>
              <a:rPr lang="en-US" dirty="0"/>
              <a:t>VMs - application and everything needed including O.S. </a:t>
            </a:r>
            <a:br>
              <a:rPr lang="en-US" dirty="0"/>
            </a:br>
            <a:br>
              <a:rPr lang="en-US" dirty="0"/>
            </a:br>
            <a:r>
              <a:rPr lang="en-US" sz="1200" b="0" i="0" kern="1200" dirty="0">
                <a:solidFill>
                  <a:schemeClr val="tx1"/>
                </a:solidFill>
                <a:effectLst/>
                <a:latin typeface="+mn-lt"/>
                <a:ea typeface="+mn-ea"/>
                <a:cs typeface="+mn-cs"/>
              </a:rPr>
              <a:t>Virtual machines (VMs) virtualize (or remove the need to directly manage) server hardware while containers virtualize the operating system of a server. Docker is an operating system (or runtime) for containers. The Docker Daemon is installed on each server you want to run containers on and provides a simple set of commands you can use to build, start, or stop containers.</a:t>
            </a:r>
          </a:p>
          <a:p>
            <a:endParaRPr lang="en-US" dirty="0"/>
          </a:p>
          <a:p>
            <a:endParaRPr lang="en-US" dirty="0"/>
          </a:p>
          <a:p>
            <a:pPr marL="171450" indent="-171450">
              <a:buFontTx/>
              <a:buChar char="-"/>
            </a:pPr>
            <a:r>
              <a:rPr lang="en-US" dirty="0"/>
              <a:t>3 guest OSes for 3 apps - manage 3 kernels, 3 memory managers etc. Lot of overhead to run 3 apps. </a:t>
            </a:r>
            <a:br>
              <a:rPr lang="en-US" dirty="0"/>
            </a:br>
            <a:r>
              <a:rPr lang="en-US" dirty="0"/>
              <a:t>- Docker daemon or container runtime is just another process on the machine </a:t>
            </a:r>
            <a:br>
              <a:rPr lang="en-US" dirty="0"/>
            </a:br>
            <a:r>
              <a:rPr lang="en-US" dirty="0"/>
              <a:t>- Once container starts, just starts a process, sets namespaces </a:t>
            </a:r>
            <a:r>
              <a:rPr lang="en-US" dirty="0" err="1"/>
              <a:t>etc</a:t>
            </a:r>
            <a:r>
              <a:rPr lang="en-US" dirty="0"/>
              <a:t> and out of the way. No sys call translation etc. </a:t>
            </a:r>
            <a:br>
              <a:rPr lang="en-US" dirty="0"/>
            </a:br>
            <a:r>
              <a:rPr lang="en-US" dirty="0"/>
              <a:t>- All containers are sharing the same kernel. </a:t>
            </a:r>
            <a:br>
              <a:rPr lang="en-US" dirty="0"/>
            </a:br>
            <a:r>
              <a:rPr lang="en-US" dirty="0"/>
              <a:t>- VMs provide complete abstraction of the system and runs in a environment similar to a bare metal machine. </a:t>
            </a:r>
            <a:r>
              <a:rPr lang="en-US" dirty="0" err="1"/>
              <a:t>Usecases</a:t>
            </a:r>
            <a:r>
              <a:rPr lang="en-US" dirty="0"/>
              <a:t> that need this would not be a good fit to run on containers. </a:t>
            </a:r>
            <a:br>
              <a:rPr lang="en-US" dirty="0"/>
            </a:br>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5</a:t>
            </a:fld>
            <a:endParaRPr lang="en-US"/>
          </a:p>
        </p:txBody>
      </p:sp>
    </p:spTree>
    <p:extLst>
      <p:ext uri="{BB962C8B-B14F-4D97-AF65-F5344CB8AC3E}">
        <p14:creationId xmlns:p14="http://schemas.microsoft.com/office/powerpoint/2010/main" val="302871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6</a:t>
            </a:fld>
            <a:endParaRPr lang="en-US"/>
          </a:p>
        </p:txBody>
      </p:sp>
    </p:spTree>
    <p:extLst>
      <p:ext uri="{BB962C8B-B14F-4D97-AF65-F5344CB8AC3E}">
        <p14:creationId xmlns:p14="http://schemas.microsoft.com/office/powerpoint/2010/main" val="3806018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7</a:t>
            </a:fld>
            <a:endParaRPr lang="en-US"/>
          </a:p>
        </p:txBody>
      </p:sp>
    </p:spTree>
    <p:extLst>
      <p:ext uri="{BB962C8B-B14F-4D97-AF65-F5344CB8AC3E}">
        <p14:creationId xmlns:p14="http://schemas.microsoft.com/office/powerpoint/2010/main" val="1797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Namespaces - allows OS to limit what a process can see like other processes, file system etc. Namespaces are a feature of the Linux kernel that partitions kernel resources such that one set of processes sees one set of resources while another set of processes sees a different set of resources. There are several types of namespaces that Docker utilizes.</a:t>
            </a:r>
          </a:p>
          <a:p>
            <a:endParaRPr lang="en-US" dirty="0"/>
          </a:p>
          <a:p>
            <a:endParaRPr lang="en-US" dirty="0"/>
          </a:p>
          <a:p>
            <a:pPr lvl="1"/>
            <a:r>
              <a:rPr lang="en-US" dirty="0"/>
              <a:t>PID ns for process isolation. A</a:t>
            </a:r>
            <a:r>
              <a:rPr lang="en-US" sz="1200" kern="1200" dirty="0">
                <a:solidFill>
                  <a:schemeClr val="tx1"/>
                </a:solidFill>
                <a:effectLst/>
                <a:latin typeface="+mn-lt"/>
                <a:ea typeface="+mn-ea"/>
                <a:cs typeface="+mn-cs"/>
              </a:rPr>
              <a:t> </a:t>
            </a:r>
            <a:r>
              <a:rPr lang="en-US" dirty="0">
                <a:hlinkClick r:id="rId3"/>
              </a:rPr>
              <a:t>process ID (PID) namespace</a:t>
            </a:r>
            <a:r>
              <a:rPr lang="en-US" sz="1200" kern="1200" dirty="0">
                <a:solidFill>
                  <a:schemeClr val="tx1"/>
                </a:solidFill>
                <a:effectLst/>
                <a:latin typeface="+mn-lt"/>
                <a:ea typeface="+mn-ea"/>
                <a:cs typeface="+mn-cs"/>
              </a:rPr>
              <a:t> </a:t>
            </a:r>
            <a:r>
              <a:rPr lang="en-US" dirty="0"/>
              <a:t>assigns a set of PIDs to processes that are independent from the set of PIDs in other namespaces. The first process created in a new namespace has PID 1 and child processes are assigned subsequent PIDs. If a child process is created with its own PID namespace, it has PID 1 in that namespace as well as its PID in the parent process’ namespace. </a:t>
            </a:r>
          </a:p>
          <a:p>
            <a:pPr lvl="1"/>
            <a:endParaRPr lang="en-US" dirty="0"/>
          </a:p>
          <a:p>
            <a:pPr lvl="1"/>
            <a:r>
              <a:rPr lang="en-US" dirty="0"/>
              <a:t>NET ns for managing n/w interfaces. A</a:t>
            </a:r>
            <a:r>
              <a:rPr lang="en-US" sz="1200" kern="1200" dirty="0">
                <a:solidFill>
                  <a:schemeClr val="tx1"/>
                </a:solidFill>
                <a:effectLst/>
                <a:latin typeface="+mn-lt"/>
                <a:ea typeface="+mn-ea"/>
                <a:cs typeface="+mn-cs"/>
              </a:rPr>
              <a:t> </a:t>
            </a:r>
            <a:r>
              <a:rPr lang="en-US" dirty="0">
                <a:hlinkClick r:id="rId4"/>
              </a:rPr>
              <a:t>network namespace</a:t>
            </a:r>
            <a:r>
              <a:rPr lang="en-US" sz="1200" kern="1200" dirty="0">
                <a:solidFill>
                  <a:schemeClr val="tx1"/>
                </a:solidFill>
                <a:effectLst/>
                <a:latin typeface="+mn-lt"/>
                <a:ea typeface="+mn-ea"/>
                <a:cs typeface="+mn-cs"/>
              </a:rPr>
              <a:t> </a:t>
            </a:r>
            <a:r>
              <a:rPr lang="en-US" dirty="0"/>
              <a:t>has an independent network stack: its own private routing table, set of IP addresses, socket listing, connection tracking table, firewall, and other network‑related resources.</a:t>
            </a:r>
          </a:p>
          <a:p>
            <a:pPr lvl="1"/>
            <a:endParaRPr lang="en-US" dirty="0"/>
          </a:p>
          <a:p>
            <a:pPr lvl="1"/>
            <a:r>
              <a:rPr lang="en-US" dirty="0"/>
              <a:t>MNT ns for managing filesystem mount points. A</a:t>
            </a:r>
            <a:r>
              <a:rPr lang="en-US" sz="1200" kern="1200" dirty="0">
                <a:solidFill>
                  <a:schemeClr val="tx1"/>
                </a:solidFill>
                <a:effectLst/>
                <a:latin typeface="+mn-lt"/>
                <a:ea typeface="+mn-ea"/>
                <a:cs typeface="+mn-cs"/>
              </a:rPr>
              <a:t> </a:t>
            </a:r>
            <a:r>
              <a:rPr lang="en-US" dirty="0">
                <a:hlinkClick r:id="rId5"/>
              </a:rPr>
              <a:t>mount namespace</a:t>
            </a:r>
            <a:r>
              <a:rPr lang="en-US" sz="1200" kern="1200" dirty="0">
                <a:solidFill>
                  <a:schemeClr val="tx1"/>
                </a:solidFill>
                <a:effectLst/>
                <a:latin typeface="+mn-lt"/>
                <a:ea typeface="+mn-ea"/>
                <a:cs typeface="+mn-cs"/>
              </a:rPr>
              <a:t> </a:t>
            </a:r>
            <a:r>
              <a:rPr lang="en-US" dirty="0"/>
              <a:t>has an independent list of mount points seen by the processes in the namespace. This means that you can mount and unmount filesystems in a mount namespace without affecting the host filesystem.</a:t>
            </a:r>
          </a:p>
          <a:p>
            <a:pPr lvl="1"/>
            <a:endParaRPr lang="en-US" dirty="0"/>
          </a:p>
          <a:p>
            <a:pPr lvl="1"/>
            <a:r>
              <a:rPr lang="en-US" dirty="0"/>
              <a:t>IPC namespace for managing access to IPC resources. An</a:t>
            </a:r>
            <a:r>
              <a:rPr lang="en-US" sz="1200" kern="1200" dirty="0">
                <a:solidFill>
                  <a:schemeClr val="tx1"/>
                </a:solidFill>
                <a:effectLst/>
                <a:latin typeface="+mn-lt"/>
                <a:ea typeface="+mn-ea"/>
                <a:cs typeface="+mn-cs"/>
              </a:rPr>
              <a:t> </a:t>
            </a:r>
            <a:r>
              <a:rPr lang="en-US" dirty="0">
                <a:hlinkClick r:id="rId6"/>
              </a:rPr>
              <a:t>interprocess communication (IPC) namespace</a:t>
            </a:r>
            <a:r>
              <a:rPr lang="en-US" sz="1200" kern="1200" dirty="0">
                <a:solidFill>
                  <a:schemeClr val="tx1"/>
                </a:solidFill>
                <a:effectLst/>
                <a:latin typeface="+mn-lt"/>
                <a:ea typeface="+mn-ea"/>
                <a:cs typeface="+mn-cs"/>
              </a:rPr>
              <a:t> </a:t>
            </a:r>
            <a:r>
              <a:rPr lang="en-US" dirty="0"/>
              <a:t>has its own IPC resources, for example</a:t>
            </a:r>
            <a:r>
              <a:rPr lang="en-US" sz="1200" kern="1200" dirty="0">
                <a:solidFill>
                  <a:schemeClr val="tx1"/>
                </a:solidFill>
                <a:effectLst/>
                <a:latin typeface="+mn-lt"/>
                <a:ea typeface="+mn-ea"/>
                <a:cs typeface="+mn-cs"/>
              </a:rPr>
              <a:t> </a:t>
            </a:r>
            <a:r>
              <a:rPr lang="en-US" dirty="0">
                <a:hlinkClick r:id="rId7"/>
              </a:rPr>
              <a:t>POSIX message queues</a:t>
            </a:r>
            <a:r>
              <a:rPr lang="en-US" dirty="0"/>
              <a:t>.</a:t>
            </a:r>
          </a:p>
          <a:p>
            <a:pPr lvl="1"/>
            <a:endParaRPr lang="en-US" dirty="0"/>
          </a:p>
          <a:p>
            <a:pPr lvl="1"/>
            <a:r>
              <a:rPr lang="en-US" dirty="0"/>
              <a:t>UTS ns for isolating kernel and version identifiers. A</a:t>
            </a:r>
            <a:r>
              <a:rPr lang="en-US" sz="1200" kern="1200" dirty="0">
                <a:solidFill>
                  <a:schemeClr val="tx1"/>
                </a:solidFill>
                <a:effectLst/>
                <a:latin typeface="+mn-lt"/>
                <a:ea typeface="+mn-ea"/>
                <a:cs typeface="+mn-cs"/>
              </a:rPr>
              <a:t> </a:t>
            </a:r>
            <a:r>
              <a:rPr lang="en-US" dirty="0">
                <a:hlinkClick r:id="rId8"/>
              </a:rPr>
              <a:t>UNIX Time‑Sharing (UTS) namespace</a:t>
            </a:r>
            <a:r>
              <a:rPr lang="en-US" sz="1200" kern="1200" dirty="0">
                <a:solidFill>
                  <a:schemeClr val="tx1"/>
                </a:solidFill>
                <a:effectLst/>
                <a:latin typeface="+mn-lt"/>
                <a:ea typeface="+mn-ea"/>
                <a:cs typeface="+mn-cs"/>
              </a:rPr>
              <a:t> </a:t>
            </a:r>
            <a:r>
              <a:rPr lang="en-US" dirty="0"/>
              <a:t>allows a single system to appear to have different host and domain names to different processes</a:t>
            </a:r>
          </a:p>
          <a:p>
            <a:pPr lvl="1"/>
            <a:endParaRPr lang="en-US" dirty="0"/>
          </a:p>
          <a:p>
            <a:pPr lvl="1"/>
            <a:r>
              <a:rPr lang="en-US" dirty="0"/>
              <a:t>Process Isolation, File System Isolation, N/w isolation and many more key components of namespaces is used by Docker. Docker creates a set of namespaces for a container. Each aspect of a container runs in a separate namespace and its access is limited to that namespace.</a:t>
            </a:r>
          </a:p>
          <a:p>
            <a:endParaRPr lang="en-US" dirty="0"/>
          </a:p>
        </p:txBody>
      </p:sp>
      <p:sp>
        <p:nvSpPr>
          <p:cNvPr id="4" name="Slide Number Placeholder 3"/>
          <p:cNvSpPr>
            <a:spLocks noGrp="1"/>
          </p:cNvSpPr>
          <p:nvPr>
            <p:ph type="sldNum" sz="quarter" idx="5"/>
          </p:nvPr>
        </p:nvSpPr>
        <p:spPr/>
        <p:txBody>
          <a:bodyPr/>
          <a:lstStyle/>
          <a:p>
            <a:fld id="{ADCDFD25-F4DB-C84F-93CD-BFB499AF9646}" type="slidenum">
              <a:rPr lang="en-US" smtClean="0"/>
              <a:t>8</a:t>
            </a:fld>
            <a:endParaRPr lang="en-US"/>
          </a:p>
        </p:txBody>
      </p:sp>
    </p:spTree>
    <p:extLst>
      <p:ext uri="{BB962C8B-B14F-4D97-AF65-F5344CB8AC3E}">
        <p14:creationId xmlns:p14="http://schemas.microsoft.com/office/powerpoint/2010/main" val="2459759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CGroups</a:t>
            </a:r>
            <a:r>
              <a:rPr lang="en-US" dirty="0"/>
              <a:t> - limits what resources a process can use, how much </a:t>
            </a:r>
            <a:r>
              <a:rPr lang="en-US" dirty="0" err="1"/>
              <a:t>cpu</a:t>
            </a:r>
            <a:r>
              <a:rPr lang="en-US" dirty="0"/>
              <a:t>, memory etc. Mediated by Cgroups. Docker uses </a:t>
            </a:r>
            <a:r>
              <a:rPr lang="en-US" dirty="0" err="1"/>
              <a:t>cgroups</a:t>
            </a:r>
            <a:r>
              <a:rPr lang="en-US" dirty="0"/>
              <a:t> for resource allocation and isolation. This allows Docker engine to share available h/w resources among its containers and enforce limits and constraints if necessary. </a:t>
            </a:r>
          </a:p>
        </p:txBody>
      </p:sp>
      <p:sp>
        <p:nvSpPr>
          <p:cNvPr id="4" name="Slide Number Placeholder 3"/>
          <p:cNvSpPr>
            <a:spLocks noGrp="1"/>
          </p:cNvSpPr>
          <p:nvPr>
            <p:ph type="sldNum" sz="quarter" idx="5"/>
          </p:nvPr>
        </p:nvSpPr>
        <p:spPr/>
        <p:txBody>
          <a:bodyPr/>
          <a:lstStyle/>
          <a:p>
            <a:fld id="{ADCDFD25-F4DB-C84F-93CD-BFB499AF9646}" type="slidenum">
              <a:rPr lang="en-US" smtClean="0"/>
              <a:t>9</a:t>
            </a:fld>
            <a:endParaRPr lang="en-US"/>
          </a:p>
        </p:txBody>
      </p:sp>
    </p:spTree>
    <p:extLst>
      <p:ext uri="{BB962C8B-B14F-4D97-AF65-F5344CB8AC3E}">
        <p14:creationId xmlns:p14="http://schemas.microsoft.com/office/powerpoint/2010/main" val="4203982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509D22C-93AA-8E43-B892-FB34D36FDCD1}" type="datetimeFigureOut">
              <a:rPr lang="en-US" smtClean="0"/>
              <a:t>3/29/22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175672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09D22C-93AA-8E43-B892-FB34D36FDCD1}" type="datetimeFigureOut">
              <a:rPr lang="en-US" smtClean="0"/>
              <a:t>3/29/22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3490298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09D22C-93AA-8E43-B892-FB34D36FDCD1}" type="datetimeFigureOut">
              <a:rPr lang="en-US" smtClean="0"/>
              <a:t>3/29/22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2829372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09D22C-93AA-8E43-B892-FB34D36FDCD1}" type="datetimeFigureOut">
              <a:rPr lang="en-US" smtClean="0"/>
              <a:t>3/29/22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F41DEA5-3AF9-2A44-8974-C62AD46288F9}"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43580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509D22C-93AA-8E43-B892-FB34D36FDCD1}" type="datetimeFigureOut">
              <a:rPr lang="en-US" smtClean="0"/>
              <a:t>3/29/22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4055680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09D22C-93AA-8E43-B892-FB34D36FDCD1}" type="datetimeFigureOut">
              <a:rPr lang="en-US" smtClean="0"/>
              <a:t>3/29/22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1836390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09D22C-93AA-8E43-B892-FB34D36FDCD1}" type="datetimeFigureOut">
              <a:rPr lang="en-US" smtClean="0"/>
              <a:t>3/29/22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3995954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09D22C-93AA-8E43-B892-FB34D36FDCD1}" type="datetimeFigureOut">
              <a:rPr lang="en-US" smtClean="0"/>
              <a:t>3/29/22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946314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509D22C-93AA-8E43-B892-FB34D36FDCD1}" type="datetimeFigureOut">
              <a:rPr lang="en-US" smtClean="0"/>
              <a:t>3/29/22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2951083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09D22C-93AA-8E43-B892-FB34D36FDCD1}" type="datetimeFigureOut">
              <a:rPr lang="en-US" smtClean="0"/>
              <a:t>3/29/22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3700987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509D22C-93AA-8E43-B892-FB34D36FDCD1}" type="datetimeFigureOut">
              <a:rPr lang="en-US" smtClean="0"/>
              <a:t>3/29/22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43154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9D22C-93AA-8E43-B892-FB34D36FDCD1}" type="datetimeFigureOut">
              <a:rPr lang="en-US" smtClean="0"/>
              <a:t>3/29/22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3626481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09D22C-93AA-8E43-B892-FB34D36FDCD1}" type="datetimeFigureOut">
              <a:rPr lang="en-US" smtClean="0"/>
              <a:t>3/29/22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103621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09D22C-93AA-8E43-B892-FB34D36FDCD1}" type="datetimeFigureOut">
              <a:rPr lang="en-US" smtClean="0"/>
              <a:t>3/29/22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1474965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09D22C-93AA-8E43-B892-FB34D36FDCD1}" type="datetimeFigureOut">
              <a:rPr lang="en-US" smtClean="0"/>
              <a:t>3/29/22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3185366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09D22C-93AA-8E43-B892-FB34D36FDCD1}" type="datetimeFigureOut">
              <a:rPr lang="en-US" smtClean="0"/>
              <a:t>3/29/22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1680270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09D22C-93AA-8E43-B892-FB34D36FDCD1}" type="datetimeFigureOut">
              <a:rPr lang="en-US" smtClean="0"/>
              <a:t>3/29/22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41DEA5-3AF9-2A44-8974-C62AD46288F9}" type="slidenum">
              <a:rPr lang="en-US" smtClean="0"/>
              <a:t>‹#›</a:t>
            </a:fld>
            <a:endParaRPr lang="en-US"/>
          </a:p>
        </p:txBody>
      </p:sp>
    </p:spTree>
    <p:extLst>
      <p:ext uri="{BB962C8B-B14F-4D97-AF65-F5344CB8AC3E}">
        <p14:creationId xmlns:p14="http://schemas.microsoft.com/office/powerpoint/2010/main" val="4167937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09D22C-93AA-8E43-B892-FB34D36FDCD1}" type="datetimeFigureOut">
              <a:rPr lang="en-US" smtClean="0"/>
              <a:t>3/29/22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F41DEA5-3AF9-2A44-8974-C62AD46288F9}" type="slidenum">
              <a:rPr lang="en-US" smtClean="0"/>
              <a:t>‹#›</a:t>
            </a:fld>
            <a:endParaRPr lang="en-US"/>
          </a:p>
        </p:txBody>
      </p:sp>
    </p:spTree>
    <p:extLst>
      <p:ext uri="{BB962C8B-B14F-4D97-AF65-F5344CB8AC3E}">
        <p14:creationId xmlns:p14="http://schemas.microsoft.com/office/powerpoint/2010/main" val="94969221"/>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sv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D209-1629-E441-8D05-EA742F5C763A}"/>
              </a:ext>
            </a:extLst>
          </p:cNvPr>
          <p:cNvSpPr>
            <a:spLocks noGrp="1"/>
          </p:cNvSpPr>
          <p:nvPr>
            <p:ph type="ctrTitle"/>
          </p:nvPr>
        </p:nvSpPr>
        <p:spPr/>
        <p:txBody>
          <a:bodyPr/>
          <a:lstStyle/>
          <a:p>
            <a:r>
              <a:rPr lang="en-US" dirty="0"/>
              <a:t>Containers 101</a:t>
            </a:r>
          </a:p>
        </p:txBody>
      </p:sp>
      <p:sp>
        <p:nvSpPr>
          <p:cNvPr id="3" name="Subtitle 2">
            <a:extLst>
              <a:ext uri="{FF2B5EF4-FFF2-40B4-BE49-F238E27FC236}">
                <a16:creationId xmlns:a16="http://schemas.microsoft.com/office/drawing/2014/main" id="{B43338DB-6DA5-ED4D-B5D1-29C5BD27BFAB}"/>
              </a:ext>
            </a:extLst>
          </p:cNvPr>
          <p:cNvSpPr>
            <a:spLocks noGrp="1"/>
          </p:cNvSpPr>
          <p:nvPr>
            <p:ph type="subTitle" idx="1"/>
          </p:nvPr>
        </p:nvSpPr>
        <p:spPr>
          <a:xfrm>
            <a:off x="1451113" y="4049645"/>
            <a:ext cx="9448800" cy="491875"/>
          </a:xfrm>
        </p:spPr>
        <p:txBody>
          <a:bodyPr>
            <a:normAutofit/>
          </a:bodyPr>
          <a:lstStyle/>
          <a:p>
            <a:r>
              <a:rPr lang="en-US" dirty="0" err="1">
                <a:latin typeface="Slack-Lato"/>
              </a:rPr>
              <a:t>ThriveWise</a:t>
            </a:r>
            <a:r>
              <a:rPr lang="en-US" dirty="0">
                <a:latin typeface="Slack-Lato"/>
              </a:rPr>
              <a:t> Micro Conference Q1 2022 </a:t>
            </a:r>
          </a:p>
        </p:txBody>
      </p:sp>
      <p:sp>
        <p:nvSpPr>
          <p:cNvPr id="4" name="TextBox 3">
            <a:extLst>
              <a:ext uri="{FF2B5EF4-FFF2-40B4-BE49-F238E27FC236}">
                <a16:creationId xmlns:a16="http://schemas.microsoft.com/office/drawing/2014/main" id="{624ADC2D-02E5-184A-9277-D0C13D80A7E2}"/>
              </a:ext>
            </a:extLst>
          </p:cNvPr>
          <p:cNvSpPr txBox="1"/>
          <p:nvPr/>
        </p:nvSpPr>
        <p:spPr>
          <a:xfrm>
            <a:off x="3017520" y="5012890"/>
            <a:ext cx="3140603" cy="646331"/>
          </a:xfrm>
          <a:prstGeom prst="rect">
            <a:avLst/>
          </a:prstGeom>
          <a:noFill/>
        </p:spPr>
        <p:txBody>
          <a:bodyPr wrap="none" rtlCol="0">
            <a:spAutoFit/>
          </a:bodyPr>
          <a:lstStyle/>
          <a:p>
            <a:r>
              <a:rPr lang="en-US" dirty="0" err="1"/>
              <a:t>Imane</a:t>
            </a:r>
            <a:r>
              <a:rPr lang="en-US" dirty="0"/>
              <a:t> </a:t>
            </a:r>
            <a:r>
              <a:rPr lang="en-US" dirty="0" err="1"/>
              <a:t>Qadiri</a:t>
            </a:r>
            <a:r>
              <a:rPr lang="en-US" dirty="0"/>
              <a:t>, AWS</a:t>
            </a:r>
            <a:br>
              <a:rPr lang="en-US" dirty="0"/>
            </a:br>
            <a:r>
              <a:rPr lang="en-US" dirty="0" err="1"/>
              <a:t>Neetha</a:t>
            </a:r>
            <a:r>
              <a:rPr lang="en-US" dirty="0"/>
              <a:t> Ravishankar, AWS </a:t>
            </a:r>
          </a:p>
        </p:txBody>
      </p:sp>
    </p:spTree>
    <p:extLst>
      <p:ext uri="{BB962C8B-B14F-4D97-AF65-F5344CB8AC3E}">
        <p14:creationId xmlns:p14="http://schemas.microsoft.com/office/powerpoint/2010/main" val="3812032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1A8C5B-14AD-E146-BF77-D80070A63775}"/>
              </a:ext>
            </a:extLst>
          </p:cNvPr>
          <p:cNvPicPr>
            <a:picLocks noChangeAspect="1"/>
          </p:cNvPicPr>
          <p:nvPr/>
        </p:nvPicPr>
        <p:blipFill>
          <a:blip r:embed="rId3"/>
          <a:stretch>
            <a:fillRect/>
          </a:stretch>
        </p:blipFill>
        <p:spPr>
          <a:xfrm>
            <a:off x="982080" y="1630153"/>
            <a:ext cx="2106367" cy="2116899"/>
          </a:xfrm>
          <a:prstGeom prst="rect">
            <a:avLst/>
          </a:prstGeom>
        </p:spPr>
      </p:pic>
      <p:sp>
        <p:nvSpPr>
          <p:cNvPr id="2" name="Title 1">
            <a:extLst>
              <a:ext uri="{FF2B5EF4-FFF2-40B4-BE49-F238E27FC236}">
                <a16:creationId xmlns:a16="http://schemas.microsoft.com/office/drawing/2014/main" id="{2A6F3E1A-1C10-214D-A409-BCCB6E3E5333}"/>
              </a:ext>
            </a:extLst>
          </p:cNvPr>
          <p:cNvSpPr>
            <a:spLocks noGrp="1"/>
          </p:cNvSpPr>
          <p:nvPr>
            <p:ph type="title"/>
          </p:nvPr>
        </p:nvSpPr>
        <p:spPr/>
        <p:txBody>
          <a:bodyPr/>
          <a:lstStyle/>
          <a:p>
            <a:r>
              <a:rPr lang="en-US" dirty="0"/>
              <a:t>Benefits of containers</a:t>
            </a:r>
          </a:p>
        </p:txBody>
      </p:sp>
      <p:sp>
        <p:nvSpPr>
          <p:cNvPr id="3" name="Content Placeholder 2">
            <a:extLst>
              <a:ext uri="{FF2B5EF4-FFF2-40B4-BE49-F238E27FC236}">
                <a16:creationId xmlns:a16="http://schemas.microsoft.com/office/drawing/2014/main" id="{36001228-02B1-E544-9A89-7E556B75AC40}"/>
              </a:ext>
            </a:extLst>
          </p:cNvPr>
          <p:cNvSpPr>
            <a:spLocks noGrp="1"/>
          </p:cNvSpPr>
          <p:nvPr>
            <p:ph idx="1"/>
          </p:nvPr>
        </p:nvSpPr>
        <p:spPr/>
        <p:txBody>
          <a:bodyPr/>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A3AFADFC-AFB0-384B-8BFB-46B01EF99EE6}"/>
              </a:ext>
            </a:extLst>
          </p:cNvPr>
          <p:cNvPicPr>
            <a:picLocks noChangeAspect="1"/>
          </p:cNvPicPr>
          <p:nvPr/>
        </p:nvPicPr>
        <p:blipFill>
          <a:blip r:embed="rId4"/>
          <a:stretch>
            <a:fillRect/>
          </a:stretch>
        </p:blipFill>
        <p:spPr>
          <a:xfrm>
            <a:off x="434404" y="2391926"/>
            <a:ext cx="2540000" cy="2540000"/>
          </a:xfrm>
          <a:prstGeom prst="rect">
            <a:avLst/>
          </a:prstGeom>
        </p:spPr>
      </p:pic>
      <p:sp>
        <p:nvSpPr>
          <p:cNvPr id="8" name="TextBox 7">
            <a:extLst>
              <a:ext uri="{FF2B5EF4-FFF2-40B4-BE49-F238E27FC236}">
                <a16:creationId xmlns:a16="http://schemas.microsoft.com/office/drawing/2014/main" id="{537E84D8-DD64-F44B-BD76-4B140C36B84E}"/>
              </a:ext>
            </a:extLst>
          </p:cNvPr>
          <p:cNvSpPr txBox="1"/>
          <p:nvPr/>
        </p:nvSpPr>
        <p:spPr>
          <a:xfrm>
            <a:off x="760972" y="4597910"/>
            <a:ext cx="2587568" cy="369332"/>
          </a:xfrm>
          <a:prstGeom prst="rect">
            <a:avLst/>
          </a:prstGeom>
          <a:noFill/>
        </p:spPr>
        <p:txBody>
          <a:bodyPr wrap="none" rtlCol="0">
            <a:spAutoFit/>
          </a:bodyPr>
          <a:lstStyle/>
          <a:p>
            <a:r>
              <a:rPr lang="en-US" dirty="0"/>
              <a:t>Portable &amp; Consistent</a:t>
            </a:r>
          </a:p>
        </p:txBody>
      </p:sp>
      <p:pic>
        <p:nvPicPr>
          <p:cNvPr id="10" name="Picture 9">
            <a:extLst>
              <a:ext uri="{FF2B5EF4-FFF2-40B4-BE49-F238E27FC236}">
                <a16:creationId xmlns:a16="http://schemas.microsoft.com/office/drawing/2014/main" id="{AD189AE1-5541-8449-8DC8-AB4E514AF38A}"/>
              </a:ext>
            </a:extLst>
          </p:cNvPr>
          <p:cNvPicPr>
            <a:picLocks noChangeAspect="1"/>
          </p:cNvPicPr>
          <p:nvPr/>
        </p:nvPicPr>
        <p:blipFill>
          <a:blip r:embed="rId5"/>
          <a:stretch>
            <a:fillRect/>
          </a:stretch>
        </p:blipFill>
        <p:spPr>
          <a:xfrm>
            <a:off x="4538534" y="2131555"/>
            <a:ext cx="2540000" cy="2552700"/>
          </a:xfrm>
          <a:prstGeom prst="rect">
            <a:avLst/>
          </a:prstGeom>
        </p:spPr>
      </p:pic>
      <p:sp>
        <p:nvSpPr>
          <p:cNvPr id="11" name="TextBox 10">
            <a:extLst>
              <a:ext uri="{FF2B5EF4-FFF2-40B4-BE49-F238E27FC236}">
                <a16:creationId xmlns:a16="http://schemas.microsoft.com/office/drawing/2014/main" id="{E021CB4A-102D-E34D-B03E-6761BA5634FD}"/>
              </a:ext>
            </a:extLst>
          </p:cNvPr>
          <p:cNvSpPr txBox="1"/>
          <p:nvPr/>
        </p:nvSpPr>
        <p:spPr>
          <a:xfrm>
            <a:off x="4475548" y="4562594"/>
            <a:ext cx="2760692" cy="369332"/>
          </a:xfrm>
          <a:prstGeom prst="rect">
            <a:avLst/>
          </a:prstGeom>
          <a:noFill/>
        </p:spPr>
        <p:txBody>
          <a:bodyPr wrap="none" rtlCol="0">
            <a:spAutoFit/>
          </a:bodyPr>
          <a:lstStyle/>
          <a:p>
            <a:r>
              <a:rPr lang="en-US" dirty="0"/>
              <a:t>Lightweight &amp; Scalable</a:t>
            </a:r>
          </a:p>
        </p:txBody>
      </p:sp>
      <p:pic>
        <p:nvPicPr>
          <p:cNvPr id="13" name="Picture 12">
            <a:extLst>
              <a:ext uri="{FF2B5EF4-FFF2-40B4-BE49-F238E27FC236}">
                <a16:creationId xmlns:a16="http://schemas.microsoft.com/office/drawing/2014/main" id="{17FB7309-0F3F-7541-81C9-9B6D3D84F6B2}"/>
              </a:ext>
            </a:extLst>
          </p:cNvPr>
          <p:cNvPicPr>
            <a:picLocks noChangeAspect="1"/>
          </p:cNvPicPr>
          <p:nvPr/>
        </p:nvPicPr>
        <p:blipFill>
          <a:blip r:embed="rId6"/>
          <a:stretch>
            <a:fillRect/>
          </a:stretch>
        </p:blipFill>
        <p:spPr>
          <a:xfrm>
            <a:off x="8487604" y="2194560"/>
            <a:ext cx="2356253" cy="2368034"/>
          </a:xfrm>
          <a:prstGeom prst="rect">
            <a:avLst/>
          </a:prstGeom>
        </p:spPr>
      </p:pic>
      <p:sp>
        <p:nvSpPr>
          <p:cNvPr id="14" name="TextBox 13">
            <a:extLst>
              <a:ext uri="{FF2B5EF4-FFF2-40B4-BE49-F238E27FC236}">
                <a16:creationId xmlns:a16="http://schemas.microsoft.com/office/drawing/2014/main" id="{97C6F3B9-7DFA-4E42-8492-0B49E093062F}"/>
              </a:ext>
            </a:extLst>
          </p:cNvPr>
          <p:cNvSpPr txBox="1"/>
          <p:nvPr/>
        </p:nvSpPr>
        <p:spPr>
          <a:xfrm>
            <a:off x="8025315" y="4562594"/>
            <a:ext cx="3063659" cy="369332"/>
          </a:xfrm>
          <a:prstGeom prst="rect">
            <a:avLst/>
          </a:prstGeom>
          <a:noFill/>
        </p:spPr>
        <p:txBody>
          <a:bodyPr wrap="none" rtlCol="0">
            <a:spAutoFit/>
          </a:bodyPr>
          <a:lstStyle/>
          <a:p>
            <a:r>
              <a:rPr lang="en-US" dirty="0"/>
              <a:t>Accelerate Development</a:t>
            </a:r>
          </a:p>
        </p:txBody>
      </p:sp>
    </p:spTree>
    <p:extLst>
      <p:ext uri="{BB962C8B-B14F-4D97-AF65-F5344CB8AC3E}">
        <p14:creationId xmlns:p14="http://schemas.microsoft.com/office/powerpoint/2010/main" val="268764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8CE4-C2B7-D14C-B704-41F9AD78FBF1}"/>
              </a:ext>
            </a:extLst>
          </p:cNvPr>
          <p:cNvSpPr>
            <a:spLocks noGrp="1"/>
          </p:cNvSpPr>
          <p:nvPr>
            <p:ph type="title"/>
          </p:nvPr>
        </p:nvSpPr>
        <p:spPr/>
        <p:txBody>
          <a:bodyPr/>
          <a:lstStyle/>
          <a:p>
            <a:r>
              <a:rPr lang="en-US" dirty="0"/>
              <a:t>Container use cases</a:t>
            </a:r>
          </a:p>
        </p:txBody>
      </p:sp>
      <p:pic>
        <p:nvPicPr>
          <p:cNvPr id="5" name="Content Placeholder 4">
            <a:extLst>
              <a:ext uri="{FF2B5EF4-FFF2-40B4-BE49-F238E27FC236}">
                <a16:creationId xmlns:a16="http://schemas.microsoft.com/office/drawing/2014/main" id="{98901033-C447-1441-8813-88A13517FCC5}"/>
              </a:ext>
            </a:extLst>
          </p:cNvPr>
          <p:cNvPicPr>
            <a:picLocks noGrp="1" noChangeAspect="1"/>
          </p:cNvPicPr>
          <p:nvPr>
            <p:ph idx="1"/>
          </p:nvPr>
        </p:nvPicPr>
        <p:blipFill>
          <a:blip r:embed="rId3"/>
          <a:stretch>
            <a:fillRect/>
          </a:stretch>
        </p:blipFill>
        <p:spPr>
          <a:xfrm>
            <a:off x="4175984" y="2375692"/>
            <a:ext cx="2540000" cy="2540000"/>
          </a:xfrm>
        </p:spPr>
      </p:pic>
      <p:sp>
        <p:nvSpPr>
          <p:cNvPr id="6" name="TextBox 5">
            <a:extLst>
              <a:ext uri="{FF2B5EF4-FFF2-40B4-BE49-F238E27FC236}">
                <a16:creationId xmlns:a16="http://schemas.microsoft.com/office/drawing/2014/main" id="{F9577039-69BC-744F-AF19-80122E2459B2}"/>
              </a:ext>
            </a:extLst>
          </p:cNvPr>
          <p:cNvSpPr txBox="1"/>
          <p:nvPr/>
        </p:nvSpPr>
        <p:spPr>
          <a:xfrm>
            <a:off x="4031975" y="5123764"/>
            <a:ext cx="2828018" cy="369332"/>
          </a:xfrm>
          <a:prstGeom prst="rect">
            <a:avLst/>
          </a:prstGeom>
          <a:noFill/>
        </p:spPr>
        <p:txBody>
          <a:bodyPr wrap="none" rtlCol="0">
            <a:spAutoFit/>
          </a:bodyPr>
          <a:lstStyle/>
          <a:p>
            <a:r>
              <a:rPr lang="en-US" dirty="0"/>
              <a:t>Distributed Applications</a:t>
            </a:r>
          </a:p>
        </p:txBody>
      </p:sp>
      <p:sp>
        <p:nvSpPr>
          <p:cNvPr id="7" name="TextBox 6">
            <a:extLst>
              <a:ext uri="{FF2B5EF4-FFF2-40B4-BE49-F238E27FC236}">
                <a16:creationId xmlns:a16="http://schemas.microsoft.com/office/drawing/2014/main" id="{D77A27AA-4122-F944-8CB9-990F0131F0FA}"/>
              </a:ext>
            </a:extLst>
          </p:cNvPr>
          <p:cNvSpPr txBox="1"/>
          <p:nvPr/>
        </p:nvSpPr>
        <p:spPr>
          <a:xfrm>
            <a:off x="8140147" y="5169931"/>
            <a:ext cx="3509294" cy="646331"/>
          </a:xfrm>
          <a:prstGeom prst="rect">
            <a:avLst/>
          </a:prstGeom>
          <a:noFill/>
        </p:spPr>
        <p:txBody>
          <a:bodyPr wrap="none" rtlCol="0">
            <a:spAutoFit/>
          </a:bodyPr>
          <a:lstStyle/>
          <a:p>
            <a:r>
              <a:rPr lang="en-US" dirty="0"/>
              <a:t>Build-once-deploy-anywhere </a:t>
            </a:r>
            <a:br>
              <a:rPr lang="en-US" dirty="0"/>
            </a:br>
            <a:r>
              <a:rPr lang="en-US" dirty="0"/>
              <a:t>Applications</a:t>
            </a:r>
          </a:p>
        </p:txBody>
      </p:sp>
      <p:sp>
        <p:nvSpPr>
          <p:cNvPr id="8" name="TextBox 7">
            <a:extLst>
              <a:ext uri="{FF2B5EF4-FFF2-40B4-BE49-F238E27FC236}">
                <a16:creationId xmlns:a16="http://schemas.microsoft.com/office/drawing/2014/main" id="{D662A415-F0CB-A947-881C-A6FCB277ECC2}"/>
              </a:ext>
            </a:extLst>
          </p:cNvPr>
          <p:cNvSpPr txBox="1"/>
          <p:nvPr/>
        </p:nvSpPr>
        <p:spPr>
          <a:xfrm>
            <a:off x="834887" y="5169931"/>
            <a:ext cx="2154757" cy="369332"/>
          </a:xfrm>
          <a:prstGeom prst="rect">
            <a:avLst/>
          </a:prstGeom>
          <a:noFill/>
        </p:spPr>
        <p:txBody>
          <a:bodyPr wrap="none" rtlCol="0">
            <a:spAutoFit/>
          </a:bodyPr>
          <a:lstStyle/>
          <a:p>
            <a:r>
              <a:rPr lang="en-US" dirty="0"/>
              <a:t>New Applications</a:t>
            </a:r>
          </a:p>
        </p:txBody>
      </p:sp>
      <p:pic>
        <p:nvPicPr>
          <p:cNvPr id="12" name="Picture 11">
            <a:extLst>
              <a:ext uri="{FF2B5EF4-FFF2-40B4-BE49-F238E27FC236}">
                <a16:creationId xmlns:a16="http://schemas.microsoft.com/office/drawing/2014/main" id="{01F00D70-C413-FD44-9417-66140C0C56F6}"/>
              </a:ext>
            </a:extLst>
          </p:cNvPr>
          <p:cNvPicPr>
            <a:picLocks noChangeAspect="1"/>
          </p:cNvPicPr>
          <p:nvPr/>
        </p:nvPicPr>
        <p:blipFill>
          <a:blip r:embed="rId4"/>
          <a:stretch>
            <a:fillRect/>
          </a:stretch>
        </p:blipFill>
        <p:spPr>
          <a:xfrm>
            <a:off x="642265" y="2375692"/>
            <a:ext cx="2540000" cy="2552700"/>
          </a:xfrm>
          <a:prstGeom prst="rect">
            <a:avLst/>
          </a:prstGeom>
        </p:spPr>
      </p:pic>
      <p:pic>
        <p:nvPicPr>
          <p:cNvPr id="14" name="Picture 13">
            <a:extLst>
              <a:ext uri="{FF2B5EF4-FFF2-40B4-BE49-F238E27FC236}">
                <a16:creationId xmlns:a16="http://schemas.microsoft.com/office/drawing/2014/main" id="{1D3A6DB9-C36F-BC47-A34D-AAE9DCAA40B7}"/>
              </a:ext>
            </a:extLst>
          </p:cNvPr>
          <p:cNvPicPr>
            <a:picLocks noChangeAspect="1"/>
          </p:cNvPicPr>
          <p:nvPr/>
        </p:nvPicPr>
        <p:blipFill>
          <a:blip r:embed="rId5"/>
          <a:stretch>
            <a:fillRect/>
          </a:stretch>
        </p:blipFill>
        <p:spPr>
          <a:xfrm>
            <a:off x="8354392" y="2343666"/>
            <a:ext cx="2540000" cy="2540000"/>
          </a:xfrm>
          <a:prstGeom prst="rect">
            <a:avLst/>
          </a:prstGeom>
        </p:spPr>
      </p:pic>
    </p:spTree>
    <p:extLst>
      <p:ext uri="{BB962C8B-B14F-4D97-AF65-F5344CB8AC3E}">
        <p14:creationId xmlns:p14="http://schemas.microsoft.com/office/powerpoint/2010/main" val="304565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BF6A-66EB-2B48-B8E6-6E50D15CDA5D}"/>
              </a:ext>
            </a:extLst>
          </p:cNvPr>
          <p:cNvSpPr>
            <a:spLocks noGrp="1"/>
          </p:cNvSpPr>
          <p:nvPr>
            <p:ph type="title"/>
          </p:nvPr>
        </p:nvSpPr>
        <p:spPr/>
        <p:txBody>
          <a:bodyPr/>
          <a:lstStyle/>
          <a:p>
            <a:r>
              <a:rPr lang="en-US" dirty="0"/>
              <a:t>When not to use containers</a:t>
            </a:r>
          </a:p>
        </p:txBody>
      </p:sp>
      <p:pic>
        <p:nvPicPr>
          <p:cNvPr id="5" name="Content Placeholder 4">
            <a:extLst>
              <a:ext uri="{FF2B5EF4-FFF2-40B4-BE49-F238E27FC236}">
                <a16:creationId xmlns:a16="http://schemas.microsoft.com/office/drawing/2014/main" id="{F50401EE-3361-DA40-8FBD-44227490470A}"/>
              </a:ext>
            </a:extLst>
          </p:cNvPr>
          <p:cNvPicPr>
            <a:picLocks noGrp="1" noChangeAspect="1"/>
          </p:cNvPicPr>
          <p:nvPr>
            <p:ph idx="1"/>
          </p:nvPr>
        </p:nvPicPr>
        <p:blipFill>
          <a:blip r:embed="rId3"/>
          <a:stretch>
            <a:fillRect/>
          </a:stretch>
        </p:blipFill>
        <p:spPr>
          <a:xfrm>
            <a:off x="957242" y="2260600"/>
            <a:ext cx="2540000" cy="2540000"/>
          </a:xfrm>
        </p:spPr>
      </p:pic>
      <p:sp>
        <p:nvSpPr>
          <p:cNvPr id="6" name="TextBox 5">
            <a:extLst>
              <a:ext uri="{FF2B5EF4-FFF2-40B4-BE49-F238E27FC236}">
                <a16:creationId xmlns:a16="http://schemas.microsoft.com/office/drawing/2014/main" id="{7E7915D6-36ED-7C4D-AC74-0045102ED023}"/>
              </a:ext>
            </a:extLst>
          </p:cNvPr>
          <p:cNvSpPr txBox="1"/>
          <p:nvPr/>
        </p:nvSpPr>
        <p:spPr>
          <a:xfrm>
            <a:off x="1111851" y="4765021"/>
            <a:ext cx="2517036" cy="369332"/>
          </a:xfrm>
          <a:prstGeom prst="rect">
            <a:avLst/>
          </a:prstGeom>
          <a:noFill/>
        </p:spPr>
        <p:txBody>
          <a:bodyPr wrap="none" rtlCol="0">
            <a:spAutoFit/>
          </a:bodyPr>
          <a:lstStyle/>
          <a:p>
            <a:r>
              <a:rPr lang="en-US" dirty="0"/>
              <a:t>Monolith Application</a:t>
            </a:r>
          </a:p>
        </p:txBody>
      </p:sp>
      <p:sp>
        <p:nvSpPr>
          <p:cNvPr id="7" name="TextBox 6">
            <a:extLst>
              <a:ext uri="{FF2B5EF4-FFF2-40B4-BE49-F238E27FC236}">
                <a16:creationId xmlns:a16="http://schemas.microsoft.com/office/drawing/2014/main" id="{B28B289A-F1D7-104D-8E98-F77349B48D9C}"/>
              </a:ext>
            </a:extLst>
          </p:cNvPr>
          <p:cNvSpPr txBox="1"/>
          <p:nvPr/>
        </p:nvSpPr>
        <p:spPr>
          <a:xfrm>
            <a:off x="4435385" y="4705350"/>
            <a:ext cx="3502882" cy="369332"/>
          </a:xfrm>
          <a:prstGeom prst="rect">
            <a:avLst/>
          </a:prstGeom>
          <a:noFill/>
        </p:spPr>
        <p:txBody>
          <a:bodyPr wrap="none" rtlCol="0">
            <a:spAutoFit/>
          </a:bodyPr>
          <a:lstStyle/>
          <a:p>
            <a:r>
              <a:rPr lang="en-US" dirty="0"/>
              <a:t>Compute Heavy Applications</a:t>
            </a:r>
          </a:p>
        </p:txBody>
      </p:sp>
      <p:pic>
        <p:nvPicPr>
          <p:cNvPr id="9" name="Picture 8">
            <a:extLst>
              <a:ext uri="{FF2B5EF4-FFF2-40B4-BE49-F238E27FC236}">
                <a16:creationId xmlns:a16="http://schemas.microsoft.com/office/drawing/2014/main" id="{50C5CD2D-01DB-2745-B55F-35CB8092ED1C}"/>
              </a:ext>
            </a:extLst>
          </p:cNvPr>
          <p:cNvPicPr>
            <a:picLocks noChangeAspect="1"/>
          </p:cNvPicPr>
          <p:nvPr/>
        </p:nvPicPr>
        <p:blipFill>
          <a:blip r:embed="rId4"/>
          <a:stretch>
            <a:fillRect/>
          </a:stretch>
        </p:blipFill>
        <p:spPr>
          <a:xfrm>
            <a:off x="4826000" y="2152650"/>
            <a:ext cx="2540000" cy="2552700"/>
          </a:xfrm>
          <a:prstGeom prst="rect">
            <a:avLst/>
          </a:prstGeom>
        </p:spPr>
      </p:pic>
      <p:pic>
        <p:nvPicPr>
          <p:cNvPr id="11" name="Picture 10">
            <a:extLst>
              <a:ext uri="{FF2B5EF4-FFF2-40B4-BE49-F238E27FC236}">
                <a16:creationId xmlns:a16="http://schemas.microsoft.com/office/drawing/2014/main" id="{C320DE82-6FC3-CD4F-B4BD-273F18E0ADDD}"/>
              </a:ext>
            </a:extLst>
          </p:cNvPr>
          <p:cNvPicPr>
            <a:picLocks noChangeAspect="1"/>
          </p:cNvPicPr>
          <p:nvPr/>
        </p:nvPicPr>
        <p:blipFill>
          <a:blip r:embed="rId5"/>
          <a:stretch>
            <a:fillRect/>
          </a:stretch>
        </p:blipFill>
        <p:spPr>
          <a:xfrm>
            <a:off x="8811591" y="2057401"/>
            <a:ext cx="2540000" cy="2552700"/>
          </a:xfrm>
          <a:prstGeom prst="rect">
            <a:avLst/>
          </a:prstGeom>
        </p:spPr>
      </p:pic>
      <p:sp>
        <p:nvSpPr>
          <p:cNvPr id="12" name="TextBox 11">
            <a:extLst>
              <a:ext uri="{FF2B5EF4-FFF2-40B4-BE49-F238E27FC236}">
                <a16:creationId xmlns:a16="http://schemas.microsoft.com/office/drawing/2014/main" id="{41082C26-971D-2C48-B838-8DB267F54D0A}"/>
              </a:ext>
            </a:extLst>
          </p:cNvPr>
          <p:cNvSpPr txBox="1"/>
          <p:nvPr/>
        </p:nvSpPr>
        <p:spPr>
          <a:xfrm>
            <a:off x="8744765" y="4705350"/>
            <a:ext cx="2585964" cy="369332"/>
          </a:xfrm>
          <a:prstGeom prst="rect">
            <a:avLst/>
          </a:prstGeom>
          <a:noFill/>
        </p:spPr>
        <p:txBody>
          <a:bodyPr wrap="none" rtlCol="0">
            <a:spAutoFit/>
          </a:bodyPr>
          <a:lstStyle/>
          <a:p>
            <a:r>
              <a:rPr lang="en-US" dirty="0"/>
              <a:t>GUI Rich Applications</a:t>
            </a:r>
          </a:p>
        </p:txBody>
      </p:sp>
    </p:spTree>
    <p:extLst>
      <p:ext uri="{BB962C8B-B14F-4D97-AF65-F5344CB8AC3E}">
        <p14:creationId xmlns:p14="http://schemas.microsoft.com/office/powerpoint/2010/main" val="372767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2600-763D-1B46-A57B-FBFC53047754}"/>
              </a:ext>
            </a:extLst>
          </p:cNvPr>
          <p:cNvSpPr>
            <a:spLocks noGrp="1"/>
          </p:cNvSpPr>
          <p:nvPr>
            <p:ph type="title"/>
          </p:nvPr>
        </p:nvSpPr>
        <p:spPr/>
        <p:txBody>
          <a:bodyPr/>
          <a:lstStyle/>
          <a:p>
            <a:r>
              <a:rPr lang="en-US" dirty="0"/>
              <a:t>Introducing docker</a:t>
            </a:r>
          </a:p>
        </p:txBody>
      </p:sp>
      <p:pic>
        <p:nvPicPr>
          <p:cNvPr id="7" name="Content Placeholder 6">
            <a:extLst>
              <a:ext uri="{FF2B5EF4-FFF2-40B4-BE49-F238E27FC236}">
                <a16:creationId xmlns:a16="http://schemas.microsoft.com/office/drawing/2014/main" id="{9AFE0289-4C1A-4F47-84B0-E63908F93225}"/>
              </a:ext>
            </a:extLst>
          </p:cNvPr>
          <p:cNvPicPr>
            <a:picLocks noGrp="1" noChangeAspect="1"/>
          </p:cNvPicPr>
          <p:nvPr>
            <p:ph idx="1"/>
          </p:nvPr>
        </p:nvPicPr>
        <p:blipFill>
          <a:blip r:embed="rId3"/>
          <a:stretch>
            <a:fillRect/>
          </a:stretch>
        </p:blipFill>
        <p:spPr>
          <a:xfrm>
            <a:off x="1085465" y="2233937"/>
            <a:ext cx="10021069" cy="3615850"/>
          </a:xfrm>
        </p:spPr>
      </p:pic>
    </p:spTree>
    <p:extLst>
      <p:ext uri="{BB962C8B-B14F-4D97-AF65-F5344CB8AC3E}">
        <p14:creationId xmlns:p14="http://schemas.microsoft.com/office/powerpoint/2010/main" val="110933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BF6A-66EB-2B48-B8E6-6E50D15CDA5D}"/>
              </a:ext>
            </a:extLst>
          </p:cNvPr>
          <p:cNvSpPr>
            <a:spLocks noGrp="1"/>
          </p:cNvSpPr>
          <p:nvPr>
            <p:ph type="title"/>
          </p:nvPr>
        </p:nvSpPr>
        <p:spPr/>
        <p:txBody>
          <a:bodyPr/>
          <a:lstStyle/>
          <a:p>
            <a:r>
              <a:rPr lang="en-US" dirty="0"/>
              <a:t>Docker image</a:t>
            </a:r>
          </a:p>
        </p:txBody>
      </p:sp>
      <p:sp>
        <p:nvSpPr>
          <p:cNvPr id="13" name="Content Placeholder 2">
            <a:extLst>
              <a:ext uri="{FF2B5EF4-FFF2-40B4-BE49-F238E27FC236}">
                <a16:creationId xmlns:a16="http://schemas.microsoft.com/office/drawing/2014/main" id="{904CEFFE-E1BC-CF48-B6A0-0196B9E0928A}"/>
              </a:ext>
            </a:extLst>
          </p:cNvPr>
          <p:cNvSpPr txBox="1">
            <a:spLocks/>
          </p:cNvSpPr>
          <p:nvPr/>
        </p:nvSpPr>
        <p:spPr>
          <a:xfrm>
            <a:off x="731875" y="2514371"/>
            <a:ext cx="7920886" cy="3579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Template with instructions to create and run containers</a:t>
            </a:r>
          </a:p>
          <a:p>
            <a:pPr marL="0" indent="0">
              <a:buNone/>
            </a:pPr>
            <a:endParaRPr lang="en-US" dirty="0"/>
          </a:p>
          <a:p>
            <a:r>
              <a:rPr lang="en-US" dirty="0"/>
              <a:t>Image layering</a:t>
            </a:r>
          </a:p>
          <a:p>
            <a:endParaRPr lang="en-US" dirty="0"/>
          </a:p>
          <a:p>
            <a:r>
              <a:rPr lang="en-US" dirty="0"/>
              <a:t>Dockerfile - script to build an image</a:t>
            </a:r>
            <a:br>
              <a:rPr lang="en-US" dirty="0"/>
            </a:b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10211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BF6A-66EB-2B48-B8E6-6E50D15CDA5D}"/>
              </a:ext>
            </a:extLst>
          </p:cNvPr>
          <p:cNvSpPr>
            <a:spLocks noGrp="1"/>
          </p:cNvSpPr>
          <p:nvPr>
            <p:ph type="title"/>
          </p:nvPr>
        </p:nvSpPr>
        <p:spPr/>
        <p:txBody>
          <a:bodyPr/>
          <a:lstStyle/>
          <a:p>
            <a:r>
              <a:rPr lang="en-US" dirty="0"/>
              <a:t>Docker container</a:t>
            </a:r>
          </a:p>
        </p:txBody>
      </p:sp>
      <p:sp>
        <p:nvSpPr>
          <p:cNvPr id="13" name="Content Placeholder 2">
            <a:extLst>
              <a:ext uri="{FF2B5EF4-FFF2-40B4-BE49-F238E27FC236}">
                <a16:creationId xmlns:a16="http://schemas.microsoft.com/office/drawing/2014/main" id="{904CEFFE-E1BC-CF48-B6A0-0196B9E0928A}"/>
              </a:ext>
            </a:extLst>
          </p:cNvPr>
          <p:cNvSpPr txBox="1">
            <a:spLocks/>
          </p:cNvSpPr>
          <p:nvPr/>
        </p:nvSpPr>
        <p:spPr>
          <a:xfrm>
            <a:off x="731875" y="2514371"/>
            <a:ext cx="7920886" cy="3579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Container is a runnable instance of an image</a:t>
            </a:r>
          </a:p>
          <a:p>
            <a:endParaRPr lang="en-US" dirty="0"/>
          </a:p>
          <a:p>
            <a:r>
              <a:rPr lang="en-US" dirty="0"/>
              <a:t>Well isolated from host and other containers – its own network, storage and other subsystems</a:t>
            </a:r>
          </a:p>
          <a:p>
            <a:endParaRPr lang="en-US" dirty="0"/>
          </a:p>
          <a:p>
            <a:r>
              <a:rPr lang="en-US" dirty="0"/>
              <a:t>Defined by image + configurations provided during “docker run”</a:t>
            </a:r>
            <a:br>
              <a:rPr lang="en-US" dirty="0"/>
            </a:b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15674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BF6A-66EB-2B48-B8E6-6E50D15CDA5D}"/>
              </a:ext>
            </a:extLst>
          </p:cNvPr>
          <p:cNvSpPr>
            <a:spLocks noGrp="1"/>
          </p:cNvSpPr>
          <p:nvPr>
            <p:ph type="title"/>
          </p:nvPr>
        </p:nvSpPr>
        <p:spPr/>
        <p:txBody>
          <a:bodyPr/>
          <a:lstStyle/>
          <a:p>
            <a:r>
              <a:rPr lang="en-US" dirty="0"/>
              <a:t>What are we building today?</a:t>
            </a:r>
          </a:p>
        </p:txBody>
      </p:sp>
      <p:pic>
        <p:nvPicPr>
          <p:cNvPr id="4" name="Picture 3">
            <a:extLst>
              <a:ext uri="{FF2B5EF4-FFF2-40B4-BE49-F238E27FC236}">
                <a16:creationId xmlns:a16="http://schemas.microsoft.com/office/drawing/2014/main" id="{928406B2-3E3F-7944-8E08-285D525ED2C7}"/>
              </a:ext>
            </a:extLst>
          </p:cNvPr>
          <p:cNvPicPr>
            <a:picLocks noChangeAspect="1"/>
          </p:cNvPicPr>
          <p:nvPr/>
        </p:nvPicPr>
        <p:blipFill>
          <a:blip r:embed="rId3"/>
          <a:stretch>
            <a:fillRect/>
          </a:stretch>
        </p:blipFill>
        <p:spPr>
          <a:xfrm>
            <a:off x="1290435" y="2705268"/>
            <a:ext cx="9611129" cy="2174240"/>
          </a:xfrm>
          <a:prstGeom prst="rect">
            <a:avLst/>
          </a:prstGeom>
        </p:spPr>
      </p:pic>
    </p:spTree>
    <p:extLst>
      <p:ext uri="{BB962C8B-B14F-4D97-AF65-F5344CB8AC3E}">
        <p14:creationId xmlns:p14="http://schemas.microsoft.com/office/powerpoint/2010/main" val="3076457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288F-8891-5843-8510-E2B7652A856E}"/>
              </a:ext>
            </a:extLst>
          </p:cNvPr>
          <p:cNvSpPr>
            <a:spLocks noGrp="1"/>
          </p:cNvSpPr>
          <p:nvPr>
            <p:ph type="title"/>
          </p:nvPr>
        </p:nvSpPr>
        <p:spPr/>
        <p:txBody>
          <a:bodyPr/>
          <a:lstStyle/>
          <a:p>
            <a:r>
              <a:rPr lang="en-US" dirty="0"/>
              <a:t>Exercise 1</a:t>
            </a:r>
          </a:p>
        </p:txBody>
      </p:sp>
      <p:sp>
        <p:nvSpPr>
          <p:cNvPr id="3" name="TextBox 2">
            <a:extLst>
              <a:ext uri="{FF2B5EF4-FFF2-40B4-BE49-F238E27FC236}">
                <a16:creationId xmlns:a16="http://schemas.microsoft.com/office/drawing/2014/main" id="{E3F58C37-A20A-8541-8AB0-D2EC4ED3A8F8}"/>
              </a:ext>
            </a:extLst>
          </p:cNvPr>
          <p:cNvSpPr txBox="1"/>
          <p:nvPr/>
        </p:nvSpPr>
        <p:spPr>
          <a:xfrm>
            <a:off x="943427" y="2162629"/>
            <a:ext cx="7779657" cy="2062103"/>
          </a:xfrm>
          <a:prstGeom prst="rect">
            <a:avLst/>
          </a:prstGeom>
          <a:noFill/>
        </p:spPr>
        <p:txBody>
          <a:bodyPr wrap="square" rtlCol="0">
            <a:spAutoFit/>
          </a:bodyPr>
          <a:lstStyle/>
          <a:p>
            <a:pPr marL="342900" indent="-342900">
              <a:buFont typeface="+mj-lt"/>
              <a:buAutoNum type="arabicPeriod"/>
            </a:pPr>
            <a:r>
              <a:rPr lang="en-US" sz="2200" dirty="0"/>
              <a:t>Create </a:t>
            </a:r>
            <a:r>
              <a:rPr lang="en-US" sz="2200" dirty="0" err="1"/>
              <a:t>Dockerfile</a:t>
            </a:r>
            <a:br>
              <a:rPr lang="en-US" sz="2200" dirty="0"/>
            </a:br>
            <a:endParaRPr lang="en-US" sz="2200" dirty="0"/>
          </a:p>
          <a:p>
            <a:pPr marL="342900" indent="-342900">
              <a:buFont typeface="+mj-lt"/>
              <a:buAutoNum type="arabicPeriod"/>
            </a:pPr>
            <a:r>
              <a:rPr lang="en-US" sz="2200" dirty="0"/>
              <a:t>Build the image</a:t>
            </a:r>
            <a:br>
              <a:rPr lang="en-US" sz="2200" dirty="0"/>
            </a:br>
            <a:endParaRPr lang="en-US" sz="2200" dirty="0"/>
          </a:p>
          <a:p>
            <a:pPr marL="342900" indent="-342900">
              <a:buFont typeface="+mj-lt"/>
              <a:buAutoNum type="arabicPeriod"/>
            </a:pPr>
            <a:r>
              <a:rPr lang="en-US" sz="2200" dirty="0"/>
              <a:t>Run a container</a:t>
            </a:r>
          </a:p>
          <a:p>
            <a:pPr marL="342900" indent="-342900">
              <a:buFont typeface="+mj-lt"/>
              <a:buAutoNum type="arabicPeriod"/>
            </a:pPr>
            <a:endParaRPr lang="en-US" dirty="0"/>
          </a:p>
        </p:txBody>
      </p:sp>
    </p:spTree>
    <p:extLst>
      <p:ext uri="{BB962C8B-B14F-4D97-AF65-F5344CB8AC3E}">
        <p14:creationId xmlns:p14="http://schemas.microsoft.com/office/powerpoint/2010/main" val="2101098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9CE34D-0F54-C240-A724-E76D04A661F6}"/>
              </a:ext>
            </a:extLst>
          </p:cNvPr>
          <p:cNvSpPr>
            <a:spLocks noGrp="1"/>
          </p:cNvSpPr>
          <p:nvPr>
            <p:ph type="title"/>
          </p:nvPr>
        </p:nvSpPr>
        <p:spPr/>
        <p:txBody>
          <a:bodyPr/>
          <a:lstStyle/>
          <a:p>
            <a:r>
              <a:rPr lang="en-US" dirty="0"/>
              <a:t>DEMO – Data persistence</a:t>
            </a:r>
          </a:p>
        </p:txBody>
      </p:sp>
      <p:pic>
        <p:nvPicPr>
          <p:cNvPr id="3" name="Picture 2">
            <a:extLst>
              <a:ext uri="{FF2B5EF4-FFF2-40B4-BE49-F238E27FC236}">
                <a16:creationId xmlns:a16="http://schemas.microsoft.com/office/drawing/2014/main" id="{95BD8D5E-9A52-B240-9E35-03F0437ED4F7}"/>
              </a:ext>
            </a:extLst>
          </p:cNvPr>
          <p:cNvPicPr>
            <a:picLocks noChangeAspect="1"/>
          </p:cNvPicPr>
          <p:nvPr/>
        </p:nvPicPr>
        <p:blipFill>
          <a:blip r:embed="rId2"/>
          <a:stretch>
            <a:fillRect/>
          </a:stretch>
        </p:blipFill>
        <p:spPr>
          <a:xfrm>
            <a:off x="2394858" y="1897741"/>
            <a:ext cx="6313714" cy="4735286"/>
          </a:xfrm>
          <a:prstGeom prst="rect">
            <a:avLst/>
          </a:prstGeom>
        </p:spPr>
      </p:pic>
    </p:spTree>
    <p:extLst>
      <p:ext uri="{BB962C8B-B14F-4D97-AF65-F5344CB8AC3E}">
        <p14:creationId xmlns:p14="http://schemas.microsoft.com/office/powerpoint/2010/main" val="1043376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BF6A-66EB-2B48-B8E6-6E50D15CDA5D}"/>
              </a:ext>
            </a:extLst>
          </p:cNvPr>
          <p:cNvSpPr>
            <a:spLocks noGrp="1"/>
          </p:cNvSpPr>
          <p:nvPr>
            <p:ph type="title"/>
          </p:nvPr>
        </p:nvSpPr>
        <p:spPr/>
        <p:txBody>
          <a:bodyPr/>
          <a:lstStyle/>
          <a:p>
            <a:r>
              <a:rPr lang="en-US" dirty="0"/>
              <a:t>Docker Storage</a:t>
            </a:r>
          </a:p>
        </p:txBody>
      </p:sp>
      <p:sp>
        <p:nvSpPr>
          <p:cNvPr id="13" name="Content Placeholder 2">
            <a:extLst>
              <a:ext uri="{FF2B5EF4-FFF2-40B4-BE49-F238E27FC236}">
                <a16:creationId xmlns:a16="http://schemas.microsoft.com/office/drawing/2014/main" id="{904CEFFE-E1BC-CF48-B6A0-0196B9E0928A}"/>
              </a:ext>
            </a:extLst>
          </p:cNvPr>
          <p:cNvSpPr txBox="1">
            <a:spLocks/>
          </p:cNvSpPr>
          <p:nvPr/>
        </p:nvSpPr>
        <p:spPr>
          <a:xfrm>
            <a:off x="731875" y="2514371"/>
            <a:ext cx="7920886" cy="3579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Data in containers not persisted by default</a:t>
            </a:r>
          </a:p>
          <a:p>
            <a:endParaRPr lang="en-US" dirty="0"/>
          </a:p>
          <a:p>
            <a:r>
              <a:rPr lang="en-US" dirty="0"/>
              <a:t>Types of volumes for achieving persistence </a:t>
            </a:r>
          </a:p>
          <a:p>
            <a:pPr lvl="1"/>
            <a:endParaRPr lang="en-US" dirty="0"/>
          </a:p>
          <a:p>
            <a:pPr lvl="1"/>
            <a:r>
              <a:rPr lang="en-US" dirty="0"/>
              <a:t>Bind mounts</a:t>
            </a:r>
          </a:p>
          <a:p>
            <a:pPr lvl="1"/>
            <a:endParaRPr lang="en-US" dirty="0"/>
          </a:p>
          <a:p>
            <a:pPr lvl="1"/>
            <a:r>
              <a:rPr lang="en-US" dirty="0"/>
              <a:t>Named volumes</a:t>
            </a:r>
            <a:br>
              <a:rPr lang="en-US" dirty="0"/>
            </a:br>
            <a:endParaRPr lang="en-US" dirty="0"/>
          </a:p>
          <a:p>
            <a:endParaRPr lang="en-US" dirty="0"/>
          </a:p>
          <a:p>
            <a:pPr marL="0" indent="0">
              <a:buNone/>
            </a:pPr>
            <a:endParaRPr lang="en-US" dirty="0"/>
          </a:p>
          <a:p>
            <a:pPr marL="0" indent="0">
              <a:buNone/>
            </a:pPr>
            <a:endParaRPr lang="en-US" dirty="0"/>
          </a:p>
        </p:txBody>
      </p:sp>
      <p:pic>
        <p:nvPicPr>
          <p:cNvPr id="4" name="Graphic 23">
            <a:extLst>
              <a:ext uri="{FF2B5EF4-FFF2-40B4-BE49-F238E27FC236}">
                <a16:creationId xmlns:a16="http://schemas.microsoft.com/office/drawing/2014/main" id="{E1AADB73-2B2D-114D-AAFA-ADD96CDC1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9551" y="3662692"/>
            <a:ext cx="641307" cy="64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63">
            <a:extLst>
              <a:ext uri="{FF2B5EF4-FFF2-40B4-BE49-F238E27FC236}">
                <a16:creationId xmlns:a16="http://schemas.microsoft.com/office/drawing/2014/main" id="{3425B7E2-2E5D-5F4C-9C0A-807E4601D77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8027605" y="4988881"/>
            <a:ext cx="671907" cy="67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5">
            <a:extLst>
              <a:ext uri="{FF2B5EF4-FFF2-40B4-BE49-F238E27FC236}">
                <a16:creationId xmlns:a16="http://schemas.microsoft.com/office/drawing/2014/main" id="{A91CE48D-7E4F-A346-9633-842FDC2A545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071200" y="3926597"/>
            <a:ext cx="833799" cy="833799"/>
          </a:xfrm>
          <a:prstGeom prst="rect">
            <a:avLst/>
          </a:prstGeom>
        </p:spPr>
      </p:pic>
      <p:pic>
        <p:nvPicPr>
          <p:cNvPr id="7" name="Graphic 6">
            <a:extLst>
              <a:ext uri="{FF2B5EF4-FFF2-40B4-BE49-F238E27FC236}">
                <a16:creationId xmlns:a16="http://schemas.microsoft.com/office/drawing/2014/main" id="{4A2A5B19-F954-2549-AFCA-27A1D961C23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955410" y="3915685"/>
            <a:ext cx="795499" cy="795499"/>
          </a:xfrm>
          <a:prstGeom prst="rect">
            <a:avLst/>
          </a:prstGeom>
        </p:spPr>
      </p:pic>
      <p:pic>
        <p:nvPicPr>
          <p:cNvPr id="8" name="Graphic 8">
            <a:extLst>
              <a:ext uri="{FF2B5EF4-FFF2-40B4-BE49-F238E27FC236}">
                <a16:creationId xmlns:a16="http://schemas.microsoft.com/office/drawing/2014/main" id="{B10D0606-983F-5D45-BAFE-B03F8147F5F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8870608" y="4751943"/>
            <a:ext cx="1145785" cy="114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53">
            <a:extLst>
              <a:ext uri="{FF2B5EF4-FFF2-40B4-BE49-F238E27FC236}">
                <a16:creationId xmlns:a16="http://schemas.microsoft.com/office/drawing/2014/main" id="{9C8D5D11-4B08-5E46-B728-F14AAB9132B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295200" y="4988881"/>
            <a:ext cx="687472" cy="68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1249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03374-ADC6-C642-B2E0-8CF8AD62DA3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E246EDE-B729-BC48-A947-9E72F941349B}"/>
              </a:ext>
            </a:extLst>
          </p:cNvPr>
          <p:cNvSpPr>
            <a:spLocks noGrp="1"/>
          </p:cNvSpPr>
          <p:nvPr>
            <p:ph idx="1"/>
          </p:nvPr>
        </p:nvSpPr>
        <p:spPr>
          <a:xfrm>
            <a:off x="685800" y="1889760"/>
            <a:ext cx="10820400" cy="4328925"/>
          </a:xfrm>
        </p:spPr>
        <p:txBody>
          <a:bodyPr>
            <a:normAutofit/>
          </a:bodyPr>
          <a:lstStyle/>
          <a:p>
            <a:r>
              <a:rPr lang="en-US" dirty="0"/>
              <a:t>Demystifying containers</a:t>
            </a:r>
          </a:p>
          <a:p>
            <a:r>
              <a:rPr lang="en-US" dirty="0"/>
              <a:t>Understanding the benefits of containerization</a:t>
            </a:r>
          </a:p>
          <a:p>
            <a:r>
              <a:rPr lang="en-US" dirty="0"/>
              <a:t>Looking into the applications of containers </a:t>
            </a:r>
          </a:p>
          <a:p>
            <a:r>
              <a:rPr lang="en-US" dirty="0"/>
              <a:t>Learning about components of containers, concepts &amp; terminologies</a:t>
            </a:r>
          </a:p>
          <a:p>
            <a:r>
              <a:rPr lang="en-US" dirty="0"/>
              <a:t>Diving deep into containers setup</a:t>
            </a:r>
            <a:endParaRPr lang="en-US" sz="1800" dirty="0"/>
          </a:p>
          <a:p>
            <a:r>
              <a:rPr lang="en-US" dirty="0"/>
              <a:t>Exploring the role of containers in cloud computing</a:t>
            </a:r>
          </a:p>
          <a:p>
            <a:r>
              <a:rPr lang="en-US" dirty="0"/>
              <a:t>Debugging tips &amp; tricks</a:t>
            </a:r>
          </a:p>
          <a:p>
            <a:pPr marL="0" indent="0">
              <a:buNone/>
            </a:pPr>
            <a:br>
              <a:rPr lang="en-US" dirty="0"/>
            </a:br>
            <a:r>
              <a:rPr lang="en-US" dirty="0"/>
              <a:t>** Various Hands-on exercises throughout the workshop</a:t>
            </a:r>
            <a:br>
              <a:rPr lang="en-US" dirty="0"/>
            </a:br>
            <a:endParaRPr lang="en-US" dirty="0"/>
          </a:p>
        </p:txBody>
      </p:sp>
      <p:pic>
        <p:nvPicPr>
          <p:cNvPr id="5" name="Picture 4">
            <a:extLst>
              <a:ext uri="{FF2B5EF4-FFF2-40B4-BE49-F238E27FC236}">
                <a16:creationId xmlns:a16="http://schemas.microsoft.com/office/drawing/2014/main" id="{E0DF004F-B17A-064F-B9DD-DC048C2D4889}"/>
              </a:ext>
            </a:extLst>
          </p:cNvPr>
          <p:cNvPicPr>
            <a:picLocks noChangeAspect="1"/>
          </p:cNvPicPr>
          <p:nvPr/>
        </p:nvPicPr>
        <p:blipFill>
          <a:blip r:embed="rId3"/>
          <a:stretch>
            <a:fillRect/>
          </a:stretch>
        </p:blipFill>
        <p:spPr>
          <a:xfrm>
            <a:off x="10094976" y="4410283"/>
            <a:ext cx="1950720" cy="2170718"/>
          </a:xfrm>
          <a:prstGeom prst="rect">
            <a:avLst/>
          </a:prstGeom>
        </p:spPr>
      </p:pic>
      <p:sp>
        <p:nvSpPr>
          <p:cNvPr id="6" name="Rectangle 5">
            <a:extLst>
              <a:ext uri="{FF2B5EF4-FFF2-40B4-BE49-F238E27FC236}">
                <a16:creationId xmlns:a16="http://schemas.microsoft.com/office/drawing/2014/main" id="{2158AD24-1F0D-E241-98DB-D77AD05D32E3}"/>
              </a:ext>
            </a:extLst>
          </p:cNvPr>
          <p:cNvSpPr/>
          <p:nvPr/>
        </p:nvSpPr>
        <p:spPr>
          <a:xfrm>
            <a:off x="8705468" y="6581001"/>
            <a:ext cx="3486532" cy="276999"/>
          </a:xfrm>
          <a:prstGeom prst="rect">
            <a:avLst/>
          </a:prstGeom>
        </p:spPr>
        <p:txBody>
          <a:bodyPr wrap="none">
            <a:spAutoFit/>
          </a:bodyPr>
          <a:lstStyle/>
          <a:p>
            <a:r>
              <a:rPr lang="en-US" sz="1200" dirty="0">
                <a:latin typeface="Slack-Lato"/>
              </a:rPr>
              <a:t>This content is for the TW Micro conference Q1 2022</a:t>
            </a:r>
            <a:endParaRPr lang="en-US" sz="1200" dirty="0"/>
          </a:p>
        </p:txBody>
      </p:sp>
    </p:spTree>
    <p:extLst>
      <p:ext uri="{BB962C8B-B14F-4D97-AF65-F5344CB8AC3E}">
        <p14:creationId xmlns:p14="http://schemas.microsoft.com/office/powerpoint/2010/main" val="3269911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BF6A-66EB-2B48-B8E6-6E50D15CDA5D}"/>
              </a:ext>
            </a:extLst>
          </p:cNvPr>
          <p:cNvSpPr>
            <a:spLocks noGrp="1"/>
          </p:cNvSpPr>
          <p:nvPr>
            <p:ph type="title"/>
          </p:nvPr>
        </p:nvSpPr>
        <p:spPr/>
        <p:txBody>
          <a:bodyPr/>
          <a:lstStyle/>
          <a:p>
            <a:r>
              <a:rPr lang="en-US" dirty="0"/>
              <a:t>Docker networking</a:t>
            </a:r>
          </a:p>
        </p:txBody>
      </p:sp>
      <p:sp>
        <p:nvSpPr>
          <p:cNvPr id="13" name="Content Placeholder 2">
            <a:extLst>
              <a:ext uri="{FF2B5EF4-FFF2-40B4-BE49-F238E27FC236}">
                <a16:creationId xmlns:a16="http://schemas.microsoft.com/office/drawing/2014/main" id="{904CEFFE-E1BC-CF48-B6A0-0196B9E0928A}"/>
              </a:ext>
            </a:extLst>
          </p:cNvPr>
          <p:cNvSpPr txBox="1">
            <a:spLocks/>
          </p:cNvSpPr>
          <p:nvPr/>
        </p:nvSpPr>
        <p:spPr>
          <a:xfrm>
            <a:off x="354504" y="2057400"/>
            <a:ext cx="7599325" cy="444499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Communication boundaries between containers</a:t>
            </a:r>
          </a:p>
          <a:p>
            <a:endParaRPr lang="en-US" dirty="0"/>
          </a:p>
          <a:p>
            <a:r>
              <a:rPr lang="en-US" dirty="0"/>
              <a:t>Containers on same network can talk to each other using alias or IP address</a:t>
            </a:r>
          </a:p>
          <a:p>
            <a:endParaRPr lang="en-US" dirty="0"/>
          </a:p>
          <a:p>
            <a:r>
              <a:rPr lang="en-US" dirty="0"/>
              <a:t>Docker runtime  becomes the DNS resolver</a:t>
            </a:r>
          </a:p>
          <a:p>
            <a:endParaRPr lang="en-US" dirty="0"/>
          </a:p>
          <a:p>
            <a:r>
              <a:rPr lang="en-US" dirty="0"/>
              <a:t>Default docker networks:</a:t>
            </a:r>
            <a:br>
              <a:rPr lang="en-US" dirty="0"/>
            </a:br>
            <a:r>
              <a:rPr lang="en-US" dirty="0"/>
              <a:t>	 </a:t>
            </a:r>
            <a:r>
              <a:rPr lang="en-US" b="1" dirty="0"/>
              <a:t>None, Host and Bridge</a:t>
            </a:r>
          </a:p>
          <a:p>
            <a:pPr lvl="1"/>
            <a:endParaRPr lang="en-US" dirty="0"/>
          </a:p>
          <a:p>
            <a:r>
              <a:rPr lang="en-US" dirty="0"/>
              <a:t>User defined networks:</a:t>
            </a:r>
            <a:br>
              <a:rPr lang="en-US" dirty="0"/>
            </a:br>
            <a:r>
              <a:rPr lang="en-US" dirty="0"/>
              <a:t>	 Bridge, Overlay, </a:t>
            </a:r>
            <a:r>
              <a:rPr lang="en-US" dirty="0" err="1"/>
              <a:t>Macvlan</a:t>
            </a:r>
            <a:br>
              <a:rPr lang="en-US" dirty="0"/>
            </a:b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09E2F13-84A2-9946-9E58-18FCA52F5E3D}"/>
              </a:ext>
            </a:extLst>
          </p:cNvPr>
          <p:cNvPicPr>
            <a:picLocks noChangeAspect="1"/>
          </p:cNvPicPr>
          <p:nvPr/>
        </p:nvPicPr>
        <p:blipFill>
          <a:blip r:embed="rId3"/>
          <a:stretch>
            <a:fillRect/>
          </a:stretch>
        </p:blipFill>
        <p:spPr>
          <a:xfrm>
            <a:off x="6792686" y="3522628"/>
            <a:ext cx="5044810" cy="2834631"/>
          </a:xfrm>
          <a:prstGeom prst="rect">
            <a:avLst/>
          </a:prstGeom>
        </p:spPr>
      </p:pic>
    </p:spTree>
    <p:extLst>
      <p:ext uri="{BB962C8B-B14F-4D97-AF65-F5344CB8AC3E}">
        <p14:creationId xmlns:p14="http://schemas.microsoft.com/office/powerpoint/2010/main" val="939235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288F-8891-5843-8510-E2B7652A856E}"/>
              </a:ext>
            </a:extLst>
          </p:cNvPr>
          <p:cNvSpPr>
            <a:spLocks noGrp="1"/>
          </p:cNvSpPr>
          <p:nvPr>
            <p:ph type="title"/>
          </p:nvPr>
        </p:nvSpPr>
        <p:spPr/>
        <p:txBody>
          <a:bodyPr/>
          <a:lstStyle/>
          <a:p>
            <a:r>
              <a:rPr lang="en-US" dirty="0"/>
              <a:t>Exercise 2 &amp; 3</a:t>
            </a:r>
          </a:p>
        </p:txBody>
      </p:sp>
      <p:sp>
        <p:nvSpPr>
          <p:cNvPr id="3" name="TextBox 2">
            <a:extLst>
              <a:ext uri="{FF2B5EF4-FFF2-40B4-BE49-F238E27FC236}">
                <a16:creationId xmlns:a16="http://schemas.microsoft.com/office/drawing/2014/main" id="{AC69F052-5EAA-6849-9CEE-C4341A6DD896}"/>
              </a:ext>
            </a:extLst>
          </p:cNvPr>
          <p:cNvSpPr txBox="1"/>
          <p:nvPr/>
        </p:nvSpPr>
        <p:spPr>
          <a:xfrm>
            <a:off x="1132113" y="2235200"/>
            <a:ext cx="8157030" cy="1785104"/>
          </a:xfrm>
          <a:prstGeom prst="rect">
            <a:avLst/>
          </a:prstGeom>
          <a:noFill/>
        </p:spPr>
        <p:txBody>
          <a:bodyPr wrap="square" rtlCol="0">
            <a:spAutoFit/>
          </a:bodyPr>
          <a:lstStyle/>
          <a:p>
            <a:pPr marL="342900" indent="-342900">
              <a:buFont typeface="+mj-lt"/>
              <a:buAutoNum type="arabicPeriod"/>
            </a:pPr>
            <a:r>
              <a:rPr lang="en-US" sz="2200" dirty="0"/>
              <a:t>Complete the 3 pieces of the micro-service</a:t>
            </a:r>
            <a:br>
              <a:rPr lang="en-US" sz="2200" dirty="0"/>
            </a:br>
            <a:endParaRPr lang="en-US" sz="2200" dirty="0"/>
          </a:p>
          <a:p>
            <a:pPr marL="342900" indent="-342900">
              <a:buFont typeface="+mj-lt"/>
              <a:buAutoNum type="arabicPeriod"/>
            </a:pPr>
            <a:r>
              <a:rPr lang="en-US" sz="2200" dirty="0"/>
              <a:t>Run 3 containers</a:t>
            </a:r>
            <a:br>
              <a:rPr lang="en-US" sz="2200" dirty="0"/>
            </a:br>
            <a:endParaRPr lang="en-US" sz="2200" dirty="0"/>
          </a:p>
          <a:p>
            <a:pPr marL="342900" indent="-342900">
              <a:buFont typeface="+mj-lt"/>
              <a:buAutoNum type="arabicPeriod"/>
            </a:pPr>
            <a:r>
              <a:rPr lang="en-US" sz="2200" dirty="0"/>
              <a:t>View the results</a:t>
            </a:r>
          </a:p>
        </p:txBody>
      </p:sp>
    </p:spTree>
    <p:extLst>
      <p:ext uri="{BB962C8B-B14F-4D97-AF65-F5344CB8AC3E}">
        <p14:creationId xmlns:p14="http://schemas.microsoft.com/office/powerpoint/2010/main" val="2112622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E2FE5-ECE7-5244-A59F-DB33F245FAB6}"/>
              </a:ext>
            </a:extLst>
          </p:cNvPr>
          <p:cNvSpPr>
            <a:spLocks noGrp="1"/>
          </p:cNvSpPr>
          <p:nvPr>
            <p:ph type="title"/>
          </p:nvPr>
        </p:nvSpPr>
        <p:spPr/>
        <p:txBody>
          <a:bodyPr/>
          <a:lstStyle/>
          <a:p>
            <a:r>
              <a:rPr lang="en-US" dirty="0"/>
              <a:t>Container orchestration</a:t>
            </a:r>
          </a:p>
        </p:txBody>
      </p:sp>
      <p:sp>
        <p:nvSpPr>
          <p:cNvPr id="3" name="Content Placeholder 2">
            <a:extLst>
              <a:ext uri="{FF2B5EF4-FFF2-40B4-BE49-F238E27FC236}">
                <a16:creationId xmlns:a16="http://schemas.microsoft.com/office/drawing/2014/main" id="{9D341757-DB0D-5A45-8920-DBCA8BDB9FBB}"/>
              </a:ext>
            </a:extLst>
          </p:cNvPr>
          <p:cNvSpPr>
            <a:spLocks noGrp="1"/>
          </p:cNvSpPr>
          <p:nvPr>
            <p:ph idx="1"/>
          </p:nvPr>
        </p:nvSpPr>
        <p:spPr/>
        <p:txBody>
          <a:bodyPr/>
          <a:lstStyle/>
          <a:p>
            <a:r>
              <a:rPr lang="en-US" dirty="0"/>
              <a:t>Orchestrating workloads on fleets</a:t>
            </a:r>
          </a:p>
          <a:p>
            <a:endParaRPr lang="en-US" dirty="0"/>
          </a:p>
          <a:p>
            <a:r>
              <a:rPr lang="en-US" dirty="0"/>
              <a:t>Managers &amp; Workers/Agents</a:t>
            </a:r>
          </a:p>
          <a:p>
            <a:endParaRPr lang="en-US" dirty="0"/>
          </a:p>
          <a:p>
            <a:r>
              <a:rPr lang="en-US" dirty="0"/>
              <a:t>Docker swarm, Amazon ECS and many more…</a:t>
            </a:r>
          </a:p>
          <a:p>
            <a:endParaRPr lang="en-US" dirty="0"/>
          </a:p>
          <a:p>
            <a:r>
              <a:rPr lang="en-US" b="1" dirty="0"/>
              <a:t>Docker compose </a:t>
            </a:r>
            <a:r>
              <a:rPr lang="en-US" dirty="0"/>
              <a:t>tool</a:t>
            </a:r>
          </a:p>
          <a:p>
            <a:endParaRPr lang="en-US" dirty="0"/>
          </a:p>
          <a:p>
            <a:pPr lvl="1"/>
            <a:r>
              <a:rPr lang="en-US" dirty="0"/>
              <a:t>Defining and running multiple containers</a:t>
            </a:r>
          </a:p>
        </p:txBody>
      </p:sp>
      <p:pic>
        <p:nvPicPr>
          <p:cNvPr id="4" name="Graphic 23">
            <a:extLst>
              <a:ext uri="{FF2B5EF4-FFF2-40B4-BE49-F238E27FC236}">
                <a16:creationId xmlns:a16="http://schemas.microsoft.com/office/drawing/2014/main" id="{E779B249-F292-4940-915B-F586DF7BA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5370" y="3429000"/>
            <a:ext cx="692765" cy="69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18">
            <a:extLst>
              <a:ext uri="{FF2B5EF4-FFF2-40B4-BE49-F238E27FC236}">
                <a16:creationId xmlns:a16="http://schemas.microsoft.com/office/drawing/2014/main" id="{83CDD55D-D3D7-CE4C-AD7F-206CE9206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6707" y="4284879"/>
            <a:ext cx="692765" cy="69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4">
            <a:extLst>
              <a:ext uri="{FF2B5EF4-FFF2-40B4-BE49-F238E27FC236}">
                <a16:creationId xmlns:a16="http://schemas.microsoft.com/office/drawing/2014/main" id="{B6CFBE95-4336-3749-8C97-E220BE89C6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440" y="4258923"/>
            <a:ext cx="692765" cy="69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a:extLst>
              <a:ext uri="{FF2B5EF4-FFF2-40B4-BE49-F238E27FC236}">
                <a16:creationId xmlns:a16="http://schemas.microsoft.com/office/drawing/2014/main" id="{A28F7B1D-E56A-A143-9AD3-C0C7391C26B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563125" y="4977644"/>
            <a:ext cx="877253" cy="877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6">
            <a:extLst>
              <a:ext uri="{FF2B5EF4-FFF2-40B4-BE49-F238E27FC236}">
                <a16:creationId xmlns:a16="http://schemas.microsoft.com/office/drawing/2014/main" id="{A01C92FB-0034-CE44-A42E-4E597B68FD9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655370" y="4258924"/>
            <a:ext cx="692765" cy="69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430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E2FE5-ECE7-5244-A59F-DB33F245FAB6}"/>
              </a:ext>
            </a:extLst>
          </p:cNvPr>
          <p:cNvSpPr>
            <a:spLocks noGrp="1"/>
          </p:cNvSpPr>
          <p:nvPr>
            <p:ph type="title"/>
          </p:nvPr>
        </p:nvSpPr>
        <p:spPr/>
        <p:txBody>
          <a:bodyPr/>
          <a:lstStyle/>
          <a:p>
            <a:r>
              <a:rPr lang="en-US" dirty="0"/>
              <a:t>Docker compose</a:t>
            </a:r>
          </a:p>
        </p:txBody>
      </p:sp>
      <p:pic>
        <p:nvPicPr>
          <p:cNvPr id="10" name="Picture 9">
            <a:extLst>
              <a:ext uri="{FF2B5EF4-FFF2-40B4-BE49-F238E27FC236}">
                <a16:creationId xmlns:a16="http://schemas.microsoft.com/office/drawing/2014/main" id="{ABB4B1B4-2F45-174D-B615-67424BD23718}"/>
              </a:ext>
            </a:extLst>
          </p:cNvPr>
          <p:cNvPicPr>
            <a:picLocks noChangeAspect="1"/>
          </p:cNvPicPr>
          <p:nvPr/>
        </p:nvPicPr>
        <p:blipFill>
          <a:blip r:embed="rId3"/>
          <a:stretch>
            <a:fillRect/>
          </a:stretch>
        </p:blipFill>
        <p:spPr>
          <a:xfrm>
            <a:off x="1826308" y="1584960"/>
            <a:ext cx="3745436" cy="4784316"/>
          </a:xfrm>
          <a:prstGeom prst="rect">
            <a:avLst/>
          </a:prstGeom>
        </p:spPr>
      </p:pic>
    </p:spTree>
    <p:extLst>
      <p:ext uri="{BB962C8B-B14F-4D97-AF65-F5344CB8AC3E}">
        <p14:creationId xmlns:p14="http://schemas.microsoft.com/office/powerpoint/2010/main" val="1342713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288F-8891-5843-8510-E2B7652A856E}"/>
              </a:ext>
            </a:extLst>
          </p:cNvPr>
          <p:cNvSpPr>
            <a:spLocks noGrp="1"/>
          </p:cNvSpPr>
          <p:nvPr>
            <p:ph type="title"/>
          </p:nvPr>
        </p:nvSpPr>
        <p:spPr/>
        <p:txBody>
          <a:bodyPr/>
          <a:lstStyle/>
          <a:p>
            <a:r>
              <a:rPr lang="en-US" dirty="0"/>
              <a:t>Exercise 4 &amp; 5</a:t>
            </a:r>
          </a:p>
        </p:txBody>
      </p:sp>
      <p:sp>
        <p:nvSpPr>
          <p:cNvPr id="3" name="TextBox 2">
            <a:extLst>
              <a:ext uri="{FF2B5EF4-FFF2-40B4-BE49-F238E27FC236}">
                <a16:creationId xmlns:a16="http://schemas.microsoft.com/office/drawing/2014/main" id="{092FA13B-8A90-7E45-8426-3CDEEBC0079A}"/>
              </a:ext>
            </a:extLst>
          </p:cNvPr>
          <p:cNvSpPr txBox="1"/>
          <p:nvPr/>
        </p:nvSpPr>
        <p:spPr>
          <a:xfrm>
            <a:off x="1132113" y="2235200"/>
            <a:ext cx="8157030" cy="1107996"/>
          </a:xfrm>
          <a:prstGeom prst="rect">
            <a:avLst/>
          </a:prstGeom>
          <a:noFill/>
        </p:spPr>
        <p:txBody>
          <a:bodyPr wrap="square" rtlCol="0">
            <a:spAutoFit/>
          </a:bodyPr>
          <a:lstStyle/>
          <a:p>
            <a:pPr marL="342900" indent="-342900">
              <a:buFont typeface="+mj-lt"/>
              <a:buAutoNum type="arabicPeriod"/>
            </a:pPr>
            <a:r>
              <a:rPr lang="en-US" sz="2200" dirty="0"/>
              <a:t>Create Docker compose</a:t>
            </a:r>
          </a:p>
          <a:p>
            <a:pPr marL="342900" indent="-342900">
              <a:buFont typeface="+mj-lt"/>
              <a:buAutoNum type="arabicPeriod"/>
            </a:pPr>
            <a:endParaRPr lang="en-US" sz="2200" dirty="0"/>
          </a:p>
          <a:p>
            <a:pPr marL="342900" indent="-342900">
              <a:buFont typeface="+mj-lt"/>
              <a:buAutoNum type="arabicPeriod"/>
            </a:pPr>
            <a:r>
              <a:rPr lang="en-US" sz="2200" dirty="0"/>
              <a:t>Pass an Environment Variable to the container</a:t>
            </a:r>
          </a:p>
        </p:txBody>
      </p:sp>
    </p:spTree>
    <p:extLst>
      <p:ext uri="{BB962C8B-B14F-4D97-AF65-F5344CB8AC3E}">
        <p14:creationId xmlns:p14="http://schemas.microsoft.com/office/powerpoint/2010/main" val="44961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7EDA-91B3-774A-94D0-F55DF267E2BF}"/>
              </a:ext>
            </a:extLst>
          </p:cNvPr>
          <p:cNvSpPr>
            <a:spLocks noGrp="1"/>
          </p:cNvSpPr>
          <p:nvPr>
            <p:ph type="title"/>
          </p:nvPr>
        </p:nvSpPr>
        <p:spPr>
          <a:xfrm>
            <a:off x="2295939" y="764373"/>
            <a:ext cx="9210261" cy="1293028"/>
          </a:xfrm>
        </p:spPr>
        <p:txBody>
          <a:bodyPr/>
          <a:lstStyle/>
          <a:p>
            <a:r>
              <a:rPr lang="en-US" dirty="0"/>
              <a:t>Containers &amp; cloud computing</a:t>
            </a:r>
          </a:p>
        </p:txBody>
      </p:sp>
      <p:sp>
        <p:nvSpPr>
          <p:cNvPr id="3" name="Content Placeholder 2">
            <a:extLst>
              <a:ext uri="{FF2B5EF4-FFF2-40B4-BE49-F238E27FC236}">
                <a16:creationId xmlns:a16="http://schemas.microsoft.com/office/drawing/2014/main" id="{D82A2F12-26A4-0A49-9600-EE1B01570094}"/>
              </a:ext>
            </a:extLst>
          </p:cNvPr>
          <p:cNvSpPr>
            <a:spLocks noGrp="1"/>
          </p:cNvSpPr>
          <p:nvPr>
            <p:ph idx="1"/>
          </p:nvPr>
        </p:nvSpPr>
        <p:spPr/>
        <p:txBody>
          <a:bodyPr/>
          <a:lstStyle/>
          <a:p>
            <a:r>
              <a:rPr lang="en-US" dirty="0"/>
              <a:t>Align on micro service architecture</a:t>
            </a:r>
            <a:br>
              <a:rPr lang="en-US" dirty="0"/>
            </a:br>
            <a:endParaRPr lang="en-US" dirty="0"/>
          </a:p>
          <a:p>
            <a:r>
              <a:rPr lang="en-US" dirty="0"/>
              <a:t>Debug easily and diagnose errors faster</a:t>
            </a:r>
            <a:br>
              <a:rPr lang="en-US" dirty="0"/>
            </a:br>
            <a:endParaRPr lang="en-US" dirty="0"/>
          </a:p>
          <a:p>
            <a:r>
              <a:rPr lang="en-US" dirty="0"/>
              <a:t>Maximize scalability and flexibility</a:t>
            </a:r>
          </a:p>
        </p:txBody>
      </p:sp>
    </p:spTree>
    <p:extLst>
      <p:ext uri="{BB962C8B-B14F-4D97-AF65-F5344CB8AC3E}">
        <p14:creationId xmlns:p14="http://schemas.microsoft.com/office/powerpoint/2010/main" val="3827548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AA8C-719C-1C4D-A2EF-65C1031B7E99}"/>
              </a:ext>
            </a:extLst>
          </p:cNvPr>
          <p:cNvSpPr>
            <a:spLocks noGrp="1"/>
          </p:cNvSpPr>
          <p:nvPr>
            <p:ph type="title"/>
          </p:nvPr>
        </p:nvSpPr>
        <p:spPr>
          <a:xfrm>
            <a:off x="1790699" y="804130"/>
            <a:ext cx="8610600" cy="1293028"/>
          </a:xfrm>
        </p:spPr>
        <p:txBody>
          <a:bodyPr/>
          <a:lstStyle/>
          <a:p>
            <a:pPr algn="ctr"/>
            <a:r>
              <a:rPr lang="en-US" dirty="0"/>
              <a:t>Cloud DEMO</a:t>
            </a:r>
          </a:p>
        </p:txBody>
      </p:sp>
      <p:pic>
        <p:nvPicPr>
          <p:cNvPr id="9" name="Content Placeholder 8">
            <a:extLst>
              <a:ext uri="{FF2B5EF4-FFF2-40B4-BE49-F238E27FC236}">
                <a16:creationId xmlns:a16="http://schemas.microsoft.com/office/drawing/2014/main" id="{186F6F1B-CA53-7145-BEFA-3E6417CFFD02}"/>
              </a:ext>
            </a:extLst>
          </p:cNvPr>
          <p:cNvPicPr>
            <a:picLocks noGrp="1" noChangeAspect="1"/>
          </p:cNvPicPr>
          <p:nvPr>
            <p:ph idx="1"/>
          </p:nvPr>
        </p:nvPicPr>
        <p:blipFill>
          <a:blip r:embed="rId3"/>
          <a:stretch>
            <a:fillRect/>
          </a:stretch>
        </p:blipFill>
        <p:spPr>
          <a:xfrm>
            <a:off x="2526240" y="2193925"/>
            <a:ext cx="7139519" cy="4024313"/>
          </a:xfrm>
        </p:spPr>
      </p:pic>
    </p:spTree>
    <p:extLst>
      <p:ext uri="{BB962C8B-B14F-4D97-AF65-F5344CB8AC3E}">
        <p14:creationId xmlns:p14="http://schemas.microsoft.com/office/powerpoint/2010/main" val="2042408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A458-B71D-254B-BE46-127B2D7E63EC}"/>
              </a:ext>
            </a:extLst>
          </p:cNvPr>
          <p:cNvSpPr>
            <a:spLocks noGrp="1"/>
          </p:cNvSpPr>
          <p:nvPr>
            <p:ph type="title"/>
          </p:nvPr>
        </p:nvSpPr>
        <p:spPr/>
        <p:txBody>
          <a:bodyPr/>
          <a:lstStyle/>
          <a:p>
            <a:r>
              <a:rPr lang="en-US" dirty="0"/>
              <a:t>tips &amp; tricks</a:t>
            </a:r>
          </a:p>
        </p:txBody>
      </p:sp>
      <p:sp>
        <p:nvSpPr>
          <p:cNvPr id="3" name="Content Placeholder 2">
            <a:extLst>
              <a:ext uri="{FF2B5EF4-FFF2-40B4-BE49-F238E27FC236}">
                <a16:creationId xmlns:a16="http://schemas.microsoft.com/office/drawing/2014/main" id="{2F5414B9-E1CA-6042-893B-C70F18ED1415}"/>
              </a:ext>
            </a:extLst>
          </p:cNvPr>
          <p:cNvSpPr>
            <a:spLocks noGrp="1"/>
          </p:cNvSpPr>
          <p:nvPr>
            <p:ph idx="1"/>
          </p:nvPr>
        </p:nvSpPr>
        <p:spPr>
          <a:xfrm>
            <a:off x="685800" y="2194561"/>
            <a:ext cx="10820400" cy="414528"/>
          </a:xfrm>
        </p:spPr>
        <p:txBody>
          <a:bodyPr/>
          <a:lstStyle/>
          <a:p>
            <a:r>
              <a:rPr lang="en-US" dirty="0"/>
              <a:t>Chaining RUN commands</a:t>
            </a:r>
          </a:p>
        </p:txBody>
      </p:sp>
      <p:pic>
        <p:nvPicPr>
          <p:cNvPr id="5" name="Picture 4">
            <a:extLst>
              <a:ext uri="{FF2B5EF4-FFF2-40B4-BE49-F238E27FC236}">
                <a16:creationId xmlns:a16="http://schemas.microsoft.com/office/drawing/2014/main" id="{1CABA485-7637-8E41-8DF9-97EBEF63BA74}"/>
              </a:ext>
            </a:extLst>
          </p:cNvPr>
          <p:cNvPicPr>
            <a:picLocks noChangeAspect="1"/>
          </p:cNvPicPr>
          <p:nvPr/>
        </p:nvPicPr>
        <p:blipFill>
          <a:blip r:embed="rId3"/>
          <a:stretch>
            <a:fillRect/>
          </a:stretch>
        </p:blipFill>
        <p:spPr>
          <a:xfrm>
            <a:off x="883412" y="2767854"/>
            <a:ext cx="4993132" cy="1322292"/>
          </a:xfrm>
          <a:prstGeom prst="rect">
            <a:avLst/>
          </a:prstGeom>
        </p:spPr>
      </p:pic>
      <p:sp>
        <p:nvSpPr>
          <p:cNvPr id="6" name="Content Placeholder 2">
            <a:extLst>
              <a:ext uri="{FF2B5EF4-FFF2-40B4-BE49-F238E27FC236}">
                <a16:creationId xmlns:a16="http://schemas.microsoft.com/office/drawing/2014/main" id="{DBE79535-B0FE-4541-AAE2-230ED975DA77}"/>
              </a:ext>
            </a:extLst>
          </p:cNvPr>
          <p:cNvSpPr txBox="1">
            <a:spLocks/>
          </p:cNvSpPr>
          <p:nvPr/>
        </p:nvSpPr>
        <p:spPr>
          <a:xfrm>
            <a:off x="5862829" y="3232829"/>
            <a:ext cx="806195" cy="632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v/s</a:t>
            </a:r>
          </a:p>
        </p:txBody>
      </p:sp>
      <p:pic>
        <p:nvPicPr>
          <p:cNvPr id="8" name="Picture 7">
            <a:extLst>
              <a:ext uri="{FF2B5EF4-FFF2-40B4-BE49-F238E27FC236}">
                <a16:creationId xmlns:a16="http://schemas.microsoft.com/office/drawing/2014/main" id="{A53218DC-9A66-7C48-9E55-1615C70464E5}"/>
              </a:ext>
            </a:extLst>
          </p:cNvPr>
          <p:cNvPicPr>
            <a:picLocks noChangeAspect="1"/>
          </p:cNvPicPr>
          <p:nvPr/>
        </p:nvPicPr>
        <p:blipFill>
          <a:blip r:embed="rId4"/>
          <a:stretch>
            <a:fillRect/>
          </a:stretch>
        </p:blipFill>
        <p:spPr>
          <a:xfrm>
            <a:off x="6400799" y="2767853"/>
            <a:ext cx="5105400" cy="1322293"/>
          </a:xfrm>
          <a:prstGeom prst="rect">
            <a:avLst/>
          </a:prstGeom>
        </p:spPr>
      </p:pic>
      <p:sp>
        <p:nvSpPr>
          <p:cNvPr id="10" name="Content Placeholder 2">
            <a:extLst>
              <a:ext uri="{FF2B5EF4-FFF2-40B4-BE49-F238E27FC236}">
                <a16:creationId xmlns:a16="http://schemas.microsoft.com/office/drawing/2014/main" id="{91183E98-E0BB-8C4F-8B11-9776A9FC0253}"/>
              </a:ext>
            </a:extLst>
          </p:cNvPr>
          <p:cNvSpPr txBox="1">
            <a:spLocks/>
          </p:cNvSpPr>
          <p:nvPr/>
        </p:nvSpPr>
        <p:spPr>
          <a:xfrm>
            <a:off x="685799" y="5679099"/>
            <a:ext cx="10820400" cy="414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dirty="0"/>
          </a:p>
        </p:txBody>
      </p:sp>
      <p:sp>
        <p:nvSpPr>
          <p:cNvPr id="11" name="Content Placeholder 2">
            <a:extLst>
              <a:ext uri="{FF2B5EF4-FFF2-40B4-BE49-F238E27FC236}">
                <a16:creationId xmlns:a16="http://schemas.microsoft.com/office/drawing/2014/main" id="{4A041C5B-8CD9-BE4E-ADE9-240D420C0F21}"/>
              </a:ext>
            </a:extLst>
          </p:cNvPr>
          <p:cNvSpPr txBox="1">
            <a:spLocks/>
          </p:cNvSpPr>
          <p:nvPr/>
        </p:nvSpPr>
        <p:spPr>
          <a:xfrm>
            <a:off x="685799" y="4469892"/>
            <a:ext cx="10820400" cy="1748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Tight and focused images</a:t>
            </a:r>
          </a:p>
          <a:p>
            <a:r>
              <a:rPr lang="en-US" dirty="0"/>
              <a:t>Deleted files are recoverable due to Image layering</a:t>
            </a:r>
          </a:p>
          <a:p>
            <a:r>
              <a:rPr lang="en-US" dirty="0"/>
              <a:t>Bind mounts can have side effects and security implications</a:t>
            </a:r>
          </a:p>
          <a:p>
            <a:endParaRPr lang="en-US" dirty="0"/>
          </a:p>
          <a:p>
            <a:endParaRPr lang="en-US" dirty="0"/>
          </a:p>
          <a:p>
            <a:endParaRPr lang="en-US" dirty="0"/>
          </a:p>
        </p:txBody>
      </p:sp>
    </p:spTree>
    <p:extLst>
      <p:ext uri="{BB962C8B-B14F-4D97-AF65-F5344CB8AC3E}">
        <p14:creationId xmlns:p14="http://schemas.microsoft.com/office/powerpoint/2010/main" val="2114252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5A78-00A0-BE48-85D5-829A89E5B6CA}"/>
              </a:ext>
            </a:extLst>
          </p:cNvPr>
          <p:cNvSpPr>
            <a:spLocks noGrp="1"/>
          </p:cNvSpPr>
          <p:nvPr>
            <p:ph type="title"/>
          </p:nvPr>
        </p:nvSpPr>
        <p:spPr>
          <a:xfrm>
            <a:off x="2994991" y="207782"/>
            <a:ext cx="8610600" cy="1293028"/>
          </a:xfrm>
        </p:spPr>
        <p:txBody>
          <a:bodyPr/>
          <a:lstStyle/>
          <a:p>
            <a:r>
              <a:rPr lang="en-US" dirty="0"/>
              <a:t>Conclusion - Have fun!</a:t>
            </a:r>
          </a:p>
        </p:txBody>
      </p:sp>
      <p:pic>
        <p:nvPicPr>
          <p:cNvPr id="5" name="Content Placeholder 4">
            <a:extLst>
              <a:ext uri="{FF2B5EF4-FFF2-40B4-BE49-F238E27FC236}">
                <a16:creationId xmlns:a16="http://schemas.microsoft.com/office/drawing/2014/main" id="{A71C9DD3-3EEA-2145-B6E0-A49B5634AF8F}"/>
              </a:ext>
            </a:extLst>
          </p:cNvPr>
          <p:cNvPicPr>
            <a:picLocks noGrp="1" noChangeAspect="1"/>
          </p:cNvPicPr>
          <p:nvPr>
            <p:ph idx="1"/>
          </p:nvPr>
        </p:nvPicPr>
        <p:blipFill>
          <a:blip r:embed="rId3"/>
          <a:stretch>
            <a:fillRect/>
          </a:stretch>
        </p:blipFill>
        <p:spPr>
          <a:xfrm>
            <a:off x="0" y="1431235"/>
            <a:ext cx="12198902" cy="5426765"/>
          </a:xfrm>
        </p:spPr>
      </p:pic>
    </p:spTree>
    <p:extLst>
      <p:ext uri="{BB962C8B-B14F-4D97-AF65-F5344CB8AC3E}">
        <p14:creationId xmlns:p14="http://schemas.microsoft.com/office/powerpoint/2010/main" val="1430906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193D6-A5AD-7C48-9C06-C641EA92DCA3}"/>
              </a:ext>
            </a:extLst>
          </p:cNvPr>
          <p:cNvSpPr>
            <a:spLocks noGrp="1"/>
          </p:cNvSpPr>
          <p:nvPr>
            <p:ph type="title"/>
          </p:nvPr>
        </p:nvSpPr>
        <p:spPr/>
        <p:txBody>
          <a:bodyPr/>
          <a:lstStyle/>
          <a:p>
            <a:r>
              <a:rPr lang="en-US" dirty="0"/>
              <a:t>Demystifying containers</a:t>
            </a:r>
            <a:br>
              <a:rPr lang="en-US" dirty="0"/>
            </a:br>
            <a:endParaRPr lang="en-US" dirty="0"/>
          </a:p>
        </p:txBody>
      </p:sp>
      <p:pic>
        <p:nvPicPr>
          <p:cNvPr id="35" name="Content Placeholder 34">
            <a:extLst>
              <a:ext uri="{FF2B5EF4-FFF2-40B4-BE49-F238E27FC236}">
                <a16:creationId xmlns:a16="http://schemas.microsoft.com/office/drawing/2014/main" id="{6ACFC032-DBC3-5947-91E3-4F07B0EFB52A}"/>
              </a:ext>
            </a:extLst>
          </p:cNvPr>
          <p:cNvPicPr>
            <a:picLocks noGrp="1" noChangeAspect="1"/>
          </p:cNvPicPr>
          <p:nvPr>
            <p:ph idx="1"/>
          </p:nvPr>
        </p:nvPicPr>
        <p:blipFill>
          <a:blip r:embed="rId3"/>
          <a:stretch>
            <a:fillRect/>
          </a:stretch>
        </p:blipFill>
        <p:spPr>
          <a:xfrm>
            <a:off x="11829" y="1647272"/>
            <a:ext cx="12180171" cy="4852919"/>
          </a:xfrm>
        </p:spPr>
      </p:pic>
    </p:spTree>
    <p:extLst>
      <p:ext uri="{BB962C8B-B14F-4D97-AF65-F5344CB8AC3E}">
        <p14:creationId xmlns:p14="http://schemas.microsoft.com/office/powerpoint/2010/main" val="3077434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CB606-75E1-B848-94F3-10335E2A975C}"/>
              </a:ext>
            </a:extLst>
          </p:cNvPr>
          <p:cNvSpPr>
            <a:spLocks noGrp="1"/>
          </p:cNvSpPr>
          <p:nvPr>
            <p:ph type="title"/>
          </p:nvPr>
        </p:nvSpPr>
        <p:spPr/>
        <p:txBody>
          <a:bodyPr/>
          <a:lstStyle/>
          <a:p>
            <a:r>
              <a:rPr lang="en-US" dirty="0"/>
              <a:t>Containers in software</a:t>
            </a:r>
          </a:p>
        </p:txBody>
      </p:sp>
      <p:pic>
        <p:nvPicPr>
          <p:cNvPr id="6" name="Content Placeholder 5">
            <a:extLst>
              <a:ext uri="{FF2B5EF4-FFF2-40B4-BE49-F238E27FC236}">
                <a16:creationId xmlns:a16="http://schemas.microsoft.com/office/drawing/2014/main" id="{5C2230D6-EFF3-7140-B94F-9D53A1B603BC}"/>
              </a:ext>
            </a:extLst>
          </p:cNvPr>
          <p:cNvPicPr>
            <a:picLocks noGrp="1" noChangeAspect="1"/>
          </p:cNvPicPr>
          <p:nvPr>
            <p:ph idx="1"/>
          </p:nvPr>
        </p:nvPicPr>
        <p:blipFill>
          <a:blip r:embed="rId3"/>
          <a:stretch>
            <a:fillRect/>
          </a:stretch>
        </p:blipFill>
        <p:spPr>
          <a:xfrm>
            <a:off x="8536421" y="4055824"/>
            <a:ext cx="805447" cy="805447"/>
          </a:xfrm>
        </p:spPr>
      </p:pic>
      <p:pic>
        <p:nvPicPr>
          <p:cNvPr id="4" name="Graphic 32">
            <a:extLst>
              <a:ext uri="{FF2B5EF4-FFF2-40B4-BE49-F238E27FC236}">
                <a16:creationId xmlns:a16="http://schemas.microsoft.com/office/drawing/2014/main" id="{F3B5A065-58F7-8A4C-A22B-61663C330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540" y="4671737"/>
            <a:ext cx="2090530" cy="1308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7F2D175-1D09-8C46-9214-10BB136F9CB2}"/>
              </a:ext>
            </a:extLst>
          </p:cNvPr>
          <p:cNvPicPr>
            <a:picLocks noChangeAspect="1"/>
          </p:cNvPicPr>
          <p:nvPr/>
        </p:nvPicPr>
        <p:blipFill>
          <a:blip r:embed="rId5"/>
          <a:stretch>
            <a:fillRect/>
          </a:stretch>
        </p:blipFill>
        <p:spPr>
          <a:xfrm>
            <a:off x="9370941" y="3463097"/>
            <a:ext cx="695739" cy="695739"/>
          </a:xfrm>
          <a:prstGeom prst="rect">
            <a:avLst/>
          </a:prstGeom>
        </p:spPr>
      </p:pic>
      <p:pic>
        <p:nvPicPr>
          <p:cNvPr id="10" name="Picture 9">
            <a:extLst>
              <a:ext uri="{FF2B5EF4-FFF2-40B4-BE49-F238E27FC236}">
                <a16:creationId xmlns:a16="http://schemas.microsoft.com/office/drawing/2014/main" id="{818AACE9-446E-0944-B4E7-42178AF5C08F}"/>
              </a:ext>
            </a:extLst>
          </p:cNvPr>
          <p:cNvPicPr>
            <a:picLocks noChangeAspect="1"/>
          </p:cNvPicPr>
          <p:nvPr/>
        </p:nvPicPr>
        <p:blipFill>
          <a:blip r:embed="rId6"/>
          <a:stretch>
            <a:fillRect/>
          </a:stretch>
        </p:blipFill>
        <p:spPr>
          <a:xfrm>
            <a:off x="10951334" y="4135350"/>
            <a:ext cx="718925" cy="718925"/>
          </a:xfrm>
          <a:prstGeom prst="rect">
            <a:avLst/>
          </a:prstGeom>
        </p:spPr>
      </p:pic>
      <p:sp>
        <p:nvSpPr>
          <p:cNvPr id="13" name="Content Placeholder 2">
            <a:extLst>
              <a:ext uri="{FF2B5EF4-FFF2-40B4-BE49-F238E27FC236}">
                <a16:creationId xmlns:a16="http://schemas.microsoft.com/office/drawing/2014/main" id="{70BF01DC-70C0-2446-9F51-2B1CAD15528F}"/>
              </a:ext>
            </a:extLst>
          </p:cNvPr>
          <p:cNvSpPr txBox="1">
            <a:spLocks/>
          </p:cNvSpPr>
          <p:nvPr/>
        </p:nvSpPr>
        <p:spPr>
          <a:xfrm>
            <a:off x="563895" y="1885879"/>
            <a:ext cx="7661774" cy="26329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Bundling up everything a service needs to run - code, runtime, system tools, system libraries and settings into a portable, standalone, executable package. </a:t>
            </a:r>
          </a:p>
          <a:p>
            <a:endParaRPr lang="en-US" b="1" dirty="0"/>
          </a:p>
          <a:p>
            <a:r>
              <a:rPr lang="en-US" dirty="0"/>
              <a:t>Provide a standard way to package applications</a:t>
            </a:r>
          </a:p>
          <a:p>
            <a:endParaRPr lang="en-US" dirty="0"/>
          </a:p>
          <a:p>
            <a:r>
              <a:rPr lang="en-US" dirty="0"/>
              <a:t>Run as resource-isolated processes</a:t>
            </a:r>
          </a:p>
          <a:p>
            <a:pPr marL="0" indent="0">
              <a:buNone/>
            </a:pPr>
            <a:endParaRPr lang="en-US" dirty="0"/>
          </a:p>
          <a:p>
            <a:pPr marL="0" indent="0">
              <a:buNone/>
            </a:pPr>
            <a:endParaRPr lang="en-US" dirty="0"/>
          </a:p>
        </p:txBody>
      </p:sp>
      <p:sp>
        <p:nvSpPr>
          <p:cNvPr id="14" name="Right Arrow 13">
            <a:extLst>
              <a:ext uri="{FF2B5EF4-FFF2-40B4-BE49-F238E27FC236}">
                <a16:creationId xmlns:a16="http://schemas.microsoft.com/office/drawing/2014/main" id="{BBF163E2-8196-D348-8C5F-8FF52B0B2851}"/>
              </a:ext>
            </a:extLst>
          </p:cNvPr>
          <p:cNvSpPr/>
          <p:nvPr/>
        </p:nvSpPr>
        <p:spPr>
          <a:xfrm>
            <a:off x="650946" y="5090995"/>
            <a:ext cx="556592" cy="267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940D68C-A09E-9645-A2F7-B567D8C92D91}"/>
              </a:ext>
            </a:extLst>
          </p:cNvPr>
          <p:cNvSpPr txBox="1"/>
          <p:nvPr/>
        </p:nvSpPr>
        <p:spPr>
          <a:xfrm>
            <a:off x="1346718" y="4870901"/>
            <a:ext cx="7210628" cy="769441"/>
          </a:xfrm>
          <a:prstGeom prst="rect">
            <a:avLst/>
          </a:prstGeom>
          <a:noFill/>
        </p:spPr>
        <p:txBody>
          <a:bodyPr wrap="none" rtlCol="0">
            <a:spAutoFit/>
          </a:bodyPr>
          <a:lstStyle/>
          <a:p>
            <a:r>
              <a:rPr lang="en-US" sz="2200" dirty="0"/>
              <a:t>Ensure quick, reliable, and consistent deployments, </a:t>
            </a:r>
          </a:p>
          <a:p>
            <a:r>
              <a:rPr lang="en-US" sz="2200" dirty="0"/>
              <a:t>regardless of environment</a:t>
            </a:r>
          </a:p>
        </p:txBody>
      </p:sp>
      <p:pic>
        <p:nvPicPr>
          <p:cNvPr id="17" name="Picture 16">
            <a:extLst>
              <a:ext uri="{FF2B5EF4-FFF2-40B4-BE49-F238E27FC236}">
                <a16:creationId xmlns:a16="http://schemas.microsoft.com/office/drawing/2014/main" id="{A3D7B418-6837-9944-9886-513B0CA7E263}"/>
              </a:ext>
            </a:extLst>
          </p:cNvPr>
          <p:cNvPicPr>
            <a:picLocks noChangeAspect="1"/>
          </p:cNvPicPr>
          <p:nvPr/>
        </p:nvPicPr>
        <p:blipFill>
          <a:blip r:embed="rId7"/>
          <a:stretch>
            <a:fillRect/>
          </a:stretch>
        </p:blipFill>
        <p:spPr>
          <a:xfrm>
            <a:off x="9949130" y="3163315"/>
            <a:ext cx="1142940" cy="1142940"/>
          </a:xfrm>
          <a:prstGeom prst="rect">
            <a:avLst/>
          </a:prstGeom>
        </p:spPr>
      </p:pic>
    </p:spTree>
    <p:extLst>
      <p:ext uri="{BB962C8B-B14F-4D97-AF65-F5344CB8AC3E}">
        <p14:creationId xmlns:p14="http://schemas.microsoft.com/office/powerpoint/2010/main" val="216652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E980-45C1-344E-BEF1-41C33E87C68E}"/>
              </a:ext>
            </a:extLst>
          </p:cNvPr>
          <p:cNvSpPr>
            <a:spLocks noGrp="1"/>
          </p:cNvSpPr>
          <p:nvPr>
            <p:ph type="title"/>
          </p:nvPr>
        </p:nvSpPr>
        <p:spPr>
          <a:xfrm>
            <a:off x="2146853" y="764373"/>
            <a:ext cx="9359348" cy="1293028"/>
          </a:xfrm>
        </p:spPr>
        <p:txBody>
          <a:bodyPr/>
          <a:lstStyle/>
          <a:p>
            <a:r>
              <a:rPr lang="en-US" dirty="0"/>
              <a:t>Containers vs. Virtual machines</a:t>
            </a:r>
          </a:p>
        </p:txBody>
      </p:sp>
      <p:pic>
        <p:nvPicPr>
          <p:cNvPr id="5" name="Content Placeholder 4">
            <a:extLst>
              <a:ext uri="{FF2B5EF4-FFF2-40B4-BE49-F238E27FC236}">
                <a16:creationId xmlns:a16="http://schemas.microsoft.com/office/drawing/2014/main" id="{A0B3A73C-AD50-924E-8EF0-40E96A7FF7B9}"/>
              </a:ext>
            </a:extLst>
          </p:cNvPr>
          <p:cNvPicPr>
            <a:picLocks noGrp="1" noChangeAspect="1"/>
          </p:cNvPicPr>
          <p:nvPr>
            <p:ph idx="1"/>
          </p:nvPr>
        </p:nvPicPr>
        <p:blipFill>
          <a:blip r:embed="rId3"/>
          <a:stretch>
            <a:fillRect/>
          </a:stretch>
        </p:blipFill>
        <p:spPr>
          <a:xfrm>
            <a:off x="1828401" y="2279904"/>
            <a:ext cx="8535198" cy="3205441"/>
          </a:xfrm>
        </p:spPr>
      </p:pic>
    </p:spTree>
    <p:extLst>
      <p:ext uri="{BB962C8B-B14F-4D97-AF65-F5344CB8AC3E}">
        <p14:creationId xmlns:p14="http://schemas.microsoft.com/office/powerpoint/2010/main" val="164226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3F287-F086-D043-8A61-AE50593BF183}"/>
              </a:ext>
            </a:extLst>
          </p:cNvPr>
          <p:cNvSpPr>
            <a:spLocks noGrp="1"/>
          </p:cNvSpPr>
          <p:nvPr>
            <p:ph type="title"/>
          </p:nvPr>
        </p:nvSpPr>
        <p:spPr/>
        <p:txBody>
          <a:bodyPr/>
          <a:lstStyle/>
          <a:p>
            <a:r>
              <a:rPr lang="en-US" dirty="0"/>
              <a:t>DEMO – file system isolation</a:t>
            </a:r>
          </a:p>
        </p:txBody>
      </p:sp>
      <p:pic>
        <p:nvPicPr>
          <p:cNvPr id="4" name="Picture 3">
            <a:extLst>
              <a:ext uri="{FF2B5EF4-FFF2-40B4-BE49-F238E27FC236}">
                <a16:creationId xmlns:a16="http://schemas.microsoft.com/office/drawing/2014/main" id="{8D7DF7AB-E1D4-634B-8DB7-926E2ECC5414}"/>
              </a:ext>
            </a:extLst>
          </p:cNvPr>
          <p:cNvPicPr>
            <a:picLocks noChangeAspect="1"/>
          </p:cNvPicPr>
          <p:nvPr/>
        </p:nvPicPr>
        <p:blipFill>
          <a:blip r:embed="rId3"/>
          <a:stretch>
            <a:fillRect/>
          </a:stretch>
        </p:blipFill>
        <p:spPr>
          <a:xfrm>
            <a:off x="2895600" y="1836784"/>
            <a:ext cx="6313714" cy="4735285"/>
          </a:xfrm>
          <a:prstGeom prst="rect">
            <a:avLst/>
          </a:prstGeom>
        </p:spPr>
      </p:pic>
    </p:spTree>
    <p:extLst>
      <p:ext uri="{BB962C8B-B14F-4D97-AF65-F5344CB8AC3E}">
        <p14:creationId xmlns:p14="http://schemas.microsoft.com/office/powerpoint/2010/main" val="2712319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3D2983-587A-2F41-9BEA-39555D0852D7}"/>
              </a:ext>
            </a:extLst>
          </p:cNvPr>
          <p:cNvSpPr txBox="1">
            <a:spLocks/>
          </p:cNvSpPr>
          <p:nvPr/>
        </p:nvSpPr>
        <p:spPr>
          <a:xfrm>
            <a:off x="1328057" y="2525486"/>
            <a:ext cx="9535886" cy="2757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200" b="1" i="1" dirty="0"/>
              <a:t>“Containers” don’t exist. They are logical objects. Container runtime takes advantage of Linux kernel features to create and delivery functionalities of these logical object</a:t>
            </a:r>
          </a:p>
          <a:p>
            <a:pPr marL="0" indent="0" algn="ctr">
              <a:buNone/>
            </a:pPr>
            <a:endParaRPr lang="en-US" b="1" i="1" dirty="0"/>
          </a:p>
          <a:p>
            <a:pPr marL="0" indent="0" algn="ctr">
              <a:buNone/>
            </a:pPr>
            <a:endParaRPr lang="en-US" b="1" i="1" dirty="0"/>
          </a:p>
        </p:txBody>
      </p:sp>
    </p:spTree>
    <p:extLst>
      <p:ext uri="{BB962C8B-B14F-4D97-AF65-F5344CB8AC3E}">
        <p14:creationId xmlns:p14="http://schemas.microsoft.com/office/powerpoint/2010/main" val="966319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CB606-75E1-B848-94F3-10335E2A975C}"/>
              </a:ext>
            </a:extLst>
          </p:cNvPr>
          <p:cNvSpPr>
            <a:spLocks noGrp="1"/>
          </p:cNvSpPr>
          <p:nvPr>
            <p:ph type="title"/>
          </p:nvPr>
        </p:nvSpPr>
        <p:spPr/>
        <p:txBody>
          <a:bodyPr/>
          <a:lstStyle/>
          <a:p>
            <a:r>
              <a:rPr lang="en-US" dirty="0"/>
              <a:t>Building blocks - namespaces</a:t>
            </a:r>
          </a:p>
        </p:txBody>
      </p:sp>
      <p:sp>
        <p:nvSpPr>
          <p:cNvPr id="13" name="Content Placeholder 2">
            <a:extLst>
              <a:ext uri="{FF2B5EF4-FFF2-40B4-BE49-F238E27FC236}">
                <a16:creationId xmlns:a16="http://schemas.microsoft.com/office/drawing/2014/main" id="{70BF01DC-70C0-2446-9F51-2B1CAD15528F}"/>
              </a:ext>
            </a:extLst>
          </p:cNvPr>
          <p:cNvSpPr txBox="1">
            <a:spLocks/>
          </p:cNvSpPr>
          <p:nvPr/>
        </p:nvSpPr>
        <p:spPr>
          <a:xfrm>
            <a:off x="678712" y="2179673"/>
            <a:ext cx="6462317" cy="3456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Limits what a process can see like other processes, file system</a:t>
            </a:r>
          </a:p>
          <a:p>
            <a:endParaRPr lang="en-US" dirty="0"/>
          </a:p>
          <a:p>
            <a:r>
              <a:rPr lang="en-US" dirty="0"/>
              <a:t>Types – PID, NET, MNT, IPC, UTS</a:t>
            </a:r>
          </a:p>
          <a:p>
            <a:endParaRPr lang="en-US" dirty="0"/>
          </a:p>
          <a:p>
            <a:r>
              <a:rPr lang="en-US" dirty="0"/>
              <a:t>Separate set of namespaces per container</a:t>
            </a:r>
            <a:br>
              <a:rPr lang="en-US" dirty="0"/>
            </a:b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CEC8FEE-4AAB-434A-8CD1-36280A396145}"/>
              </a:ext>
            </a:extLst>
          </p:cNvPr>
          <p:cNvPicPr>
            <a:picLocks noChangeAspect="1"/>
          </p:cNvPicPr>
          <p:nvPr/>
        </p:nvPicPr>
        <p:blipFill>
          <a:blip r:embed="rId3"/>
          <a:stretch>
            <a:fillRect/>
          </a:stretch>
        </p:blipFill>
        <p:spPr>
          <a:xfrm>
            <a:off x="7141029" y="2848428"/>
            <a:ext cx="4841932" cy="3812069"/>
          </a:xfrm>
          <a:prstGeom prst="rect">
            <a:avLst/>
          </a:prstGeom>
        </p:spPr>
      </p:pic>
    </p:spTree>
    <p:extLst>
      <p:ext uri="{BB962C8B-B14F-4D97-AF65-F5344CB8AC3E}">
        <p14:creationId xmlns:p14="http://schemas.microsoft.com/office/powerpoint/2010/main" val="2032773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BC75F8-7DE4-EC44-BAFC-13A0E66A7A46}"/>
              </a:ext>
            </a:extLst>
          </p:cNvPr>
          <p:cNvPicPr>
            <a:picLocks noChangeAspect="1"/>
          </p:cNvPicPr>
          <p:nvPr/>
        </p:nvPicPr>
        <p:blipFill>
          <a:blip r:embed="rId3"/>
          <a:stretch>
            <a:fillRect/>
          </a:stretch>
        </p:blipFill>
        <p:spPr>
          <a:xfrm>
            <a:off x="6952341" y="1727714"/>
            <a:ext cx="5065486" cy="5065486"/>
          </a:xfrm>
          <a:prstGeom prst="rect">
            <a:avLst/>
          </a:prstGeom>
        </p:spPr>
      </p:pic>
      <p:sp>
        <p:nvSpPr>
          <p:cNvPr id="2" name="Title 1">
            <a:extLst>
              <a:ext uri="{FF2B5EF4-FFF2-40B4-BE49-F238E27FC236}">
                <a16:creationId xmlns:a16="http://schemas.microsoft.com/office/drawing/2014/main" id="{A33CB606-75E1-B848-94F3-10335E2A975C}"/>
              </a:ext>
            </a:extLst>
          </p:cNvPr>
          <p:cNvSpPr>
            <a:spLocks noGrp="1"/>
          </p:cNvSpPr>
          <p:nvPr>
            <p:ph type="title"/>
          </p:nvPr>
        </p:nvSpPr>
        <p:spPr/>
        <p:txBody>
          <a:bodyPr/>
          <a:lstStyle/>
          <a:p>
            <a:r>
              <a:rPr lang="en-US" dirty="0"/>
              <a:t>Building blocks - </a:t>
            </a:r>
            <a:r>
              <a:rPr lang="en-US" dirty="0" err="1"/>
              <a:t>cgroups</a:t>
            </a:r>
            <a:endParaRPr lang="en-US" dirty="0"/>
          </a:p>
        </p:txBody>
      </p:sp>
      <p:sp>
        <p:nvSpPr>
          <p:cNvPr id="13" name="Content Placeholder 2">
            <a:extLst>
              <a:ext uri="{FF2B5EF4-FFF2-40B4-BE49-F238E27FC236}">
                <a16:creationId xmlns:a16="http://schemas.microsoft.com/office/drawing/2014/main" id="{70BF01DC-70C0-2446-9F51-2B1CAD15528F}"/>
              </a:ext>
            </a:extLst>
          </p:cNvPr>
          <p:cNvSpPr txBox="1">
            <a:spLocks/>
          </p:cNvSpPr>
          <p:nvPr/>
        </p:nvSpPr>
        <p:spPr>
          <a:xfrm>
            <a:off x="731875" y="2514371"/>
            <a:ext cx="7920886" cy="3579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Limits resources a process can use</a:t>
            </a:r>
          </a:p>
          <a:p>
            <a:endParaRPr lang="en-US" dirty="0"/>
          </a:p>
          <a:p>
            <a:r>
              <a:rPr lang="en-US" dirty="0"/>
              <a:t>Useful for resource allocation and isolation</a:t>
            </a:r>
          </a:p>
          <a:p>
            <a:endParaRPr lang="en-US" dirty="0"/>
          </a:p>
          <a:p>
            <a:r>
              <a:rPr lang="en-US" dirty="0"/>
              <a:t>Allows container runtime to share available</a:t>
            </a:r>
            <a:br>
              <a:rPr lang="en-US" dirty="0"/>
            </a:br>
            <a:r>
              <a:rPr lang="en-US" dirty="0"/>
              <a:t> hardware resources among containers</a:t>
            </a:r>
            <a:br>
              <a:rPr lang="en-US" dirty="0"/>
            </a:b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2786078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{B4E79284-C028-4846-8FA8-62FAF7BFB412}tf10001079</Template>
  <TotalTime>3382</TotalTime>
  <Words>4081</Words>
  <Application>Microsoft Macintosh PowerPoint</Application>
  <PresentationFormat>Widescreen</PresentationFormat>
  <Paragraphs>309</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Century Gothic</vt:lpstr>
      <vt:lpstr>Slack-Lato</vt:lpstr>
      <vt:lpstr>Vapor Trail</vt:lpstr>
      <vt:lpstr>Containers 101</vt:lpstr>
      <vt:lpstr>Agenda</vt:lpstr>
      <vt:lpstr>Demystifying containers </vt:lpstr>
      <vt:lpstr>Containers in software</vt:lpstr>
      <vt:lpstr>Containers vs. Virtual machines</vt:lpstr>
      <vt:lpstr>DEMO – file system isolation</vt:lpstr>
      <vt:lpstr>PowerPoint Presentation</vt:lpstr>
      <vt:lpstr>Building blocks - namespaces</vt:lpstr>
      <vt:lpstr>Building blocks - cgroups</vt:lpstr>
      <vt:lpstr>Benefits of containers</vt:lpstr>
      <vt:lpstr>Container use cases</vt:lpstr>
      <vt:lpstr>When not to use containers</vt:lpstr>
      <vt:lpstr>Introducing docker</vt:lpstr>
      <vt:lpstr>Docker image</vt:lpstr>
      <vt:lpstr>Docker container</vt:lpstr>
      <vt:lpstr>What are we building today?</vt:lpstr>
      <vt:lpstr>Exercise 1</vt:lpstr>
      <vt:lpstr>DEMO – Data persistence</vt:lpstr>
      <vt:lpstr>Docker Storage</vt:lpstr>
      <vt:lpstr>Docker networking</vt:lpstr>
      <vt:lpstr>Exercise 2 &amp; 3</vt:lpstr>
      <vt:lpstr>Container orchestration</vt:lpstr>
      <vt:lpstr>Docker compose</vt:lpstr>
      <vt:lpstr>Exercise 4 &amp; 5</vt:lpstr>
      <vt:lpstr>Containers &amp; cloud computing</vt:lpstr>
      <vt:lpstr>Cloud DEMO</vt:lpstr>
      <vt:lpstr>tips &amp; tricks</vt:lpstr>
      <vt:lpstr>Conclusion - Have fun!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 101</dc:title>
  <dc:creator>Microsoft Office User</dc:creator>
  <cp:lastModifiedBy>Microsoft Office User</cp:lastModifiedBy>
  <cp:revision>16</cp:revision>
  <dcterms:created xsi:type="dcterms:W3CDTF">2022-03-24T17:23:47Z</dcterms:created>
  <dcterms:modified xsi:type="dcterms:W3CDTF">2022-03-30T18:28:32Z</dcterms:modified>
</cp:coreProperties>
</file>